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6" r:id="rId2"/>
  </p:sldMasterIdLst>
  <p:notesMasterIdLst>
    <p:notesMasterId r:id="rId33"/>
  </p:notesMasterIdLst>
  <p:sldIdLst>
    <p:sldId id="277" r:id="rId3"/>
    <p:sldId id="590" r:id="rId4"/>
    <p:sldId id="581" r:id="rId5"/>
    <p:sldId id="564" r:id="rId6"/>
    <p:sldId id="572" r:id="rId7"/>
    <p:sldId id="582" r:id="rId8"/>
    <p:sldId id="531" r:id="rId9"/>
    <p:sldId id="583" r:id="rId10"/>
    <p:sldId id="585" r:id="rId11"/>
    <p:sldId id="584" r:id="rId12"/>
    <p:sldId id="545" r:id="rId13"/>
    <p:sldId id="577" r:id="rId14"/>
    <p:sldId id="573" r:id="rId15"/>
    <p:sldId id="550" r:id="rId16"/>
    <p:sldId id="536" r:id="rId17"/>
    <p:sldId id="537" r:id="rId18"/>
    <p:sldId id="538" r:id="rId19"/>
    <p:sldId id="586" r:id="rId20"/>
    <p:sldId id="565" r:id="rId21"/>
    <p:sldId id="554" r:id="rId22"/>
    <p:sldId id="556" r:id="rId23"/>
    <p:sldId id="587" r:id="rId24"/>
    <p:sldId id="557" r:id="rId25"/>
    <p:sldId id="559" r:id="rId26"/>
    <p:sldId id="560" r:id="rId27"/>
    <p:sldId id="568" r:id="rId28"/>
    <p:sldId id="543" r:id="rId29"/>
    <p:sldId id="569" r:id="rId30"/>
    <p:sldId id="588" r:id="rId31"/>
    <p:sldId id="5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2899FA-3D8F-40F6-BA5B-A50CAEF348EA}">
          <p14:sldIdLst>
            <p14:sldId id="277"/>
            <p14:sldId id="590"/>
            <p14:sldId id="581"/>
            <p14:sldId id="564"/>
            <p14:sldId id="572"/>
            <p14:sldId id="582"/>
            <p14:sldId id="531"/>
            <p14:sldId id="583"/>
            <p14:sldId id="585"/>
            <p14:sldId id="584"/>
            <p14:sldId id="545"/>
            <p14:sldId id="577"/>
            <p14:sldId id="573"/>
            <p14:sldId id="550"/>
            <p14:sldId id="536"/>
            <p14:sldId id="537"/>
            <p14:sldId id="538"/>
            <p14:sldId id="586"/>
            <p14:sldId id="565"/>
            <p14:sldId id="554"/>
            <p14:sldId id="556"/>
            <p14:sldId id="587"/>
            <p14:sldId id="557"/>
            <p14:sldId id="559"/>
            <p14:sldId id="560"/>
            <p14:sldId id="568"/>
            <p14:sldId id="543"/>
            <p14:sldId id="569"/>
            <p14:sldId id="588"/>
            <p14:sldId id="589"/>
          </p14:sldIdLst>
        </p14:section>
        <p14:section name="Untitled Section" id="{A0D5D03A-4902-4FD3-8CD1-1607E615D01F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ry Moser" initials="HM" lastIdx="4" clrIdx="0"/>
  <p:cmAuthor id="1" name="Maureen Mulcahy" initials="MM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104"/>
    <a:srgbClr val="08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2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2C510-3DEB-4AC0-A404-4344FE46C968}" type="datetimeFigureOut">
              <a:rPr lang="en-US" smtClean="0"/>
              <a:t>2/14/16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2F900-5833-499F-BAE4-6FD27416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47219-3DBD-475B-99FD-EBC92A49D498}" type="slidenum">
              <a:rPr lang="en-US"/>
              <a:pPr/>
              <a:t>21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9600" y="914400"/>
            <a:ext cx="5638800" cy="4229100"/>
          </a:xfrm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0"/>
            <a:ext cx="5638800" cy="3124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EDA00-169D-4261-97AB-CD65EC6308EE}" type="slidenum">
              <a:rPr lang="en-US"/>
              <a:pPr/>
              <a:t>22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9600" y="914400"/>
            <a:ext cx="5638800" cy="4229100"/>
          </a:xfrm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0"/>
            <a:ext cx="5638800" cy="3124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8698D-D771-4DF4-9846-BCC2FC7C193C}" type="slidenum">
              <a:rPr lang="en-US"/>
              <a:pPr/>
              <a:t>23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9600" y="914400"/>
            <a:ext cx="5638800" cy="4229100"/>
          </a:xfrm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0"/>
            <a:ext cx="5638800" cy="3124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4C50B4-220A-4EC9-AA14-5EF9FAD75467}" type="slidenum">
              <a:rPr lang="en-US"/>
              <a:pPr/>
              <a:t>24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9600" y="914400"/>
            <a:ext cx="5638800" cy="42291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0"/>
            <a:ext cx="5638800" cy="3124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6B514-A763-4F2E-ACD7-86269724F8ED}" type="slidenum">
              <a:rPr lang="en-US"/>
              <a:pPr/>
              <a:t>25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9600" y="914400"/>
            <a:ext cx="5638800" cy="4229100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0"/>
            <a:ext cx="5638800" cy="3124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ESHORING BKROUND_FC3-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52400" y="3657600"/>
            <a:ext cx="8839200" cy="13049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105399"/>
            <a:ext cx="8839200" cy="1100137"/>
          </a:xfrm>
        </p:spPr>
        <p:txBody>
          <a:bodyPr/>
          <a:lstStyle>
            <a:lvl1pPr marL="0" indent="0" algn="ctr">
              <a:buFont typeface="Wingdings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A2A4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A2A4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2A2A4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F2F312-1AC1-4E53-863C-310BE361284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1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EA899-B582-4BB4-A38C-A5720C5BAC32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2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685800"/>
            <a:ext cx="2084387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685800"/>
            <a:ext cx="61023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E04DBC-B74A-49AF-A332-9A8C56E22162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57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22935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4DABE0-B7AB-4231-BD92-0276EEE088B3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91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828800" y="228600"/>
            <a:ext cx="63817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26761-90FA-4418-B882-F82EBEE6E089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8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FC3B-DA47-7D42-9D0C-0213A9F4F3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FB2-91AF-0541-A665-CE4CCE5FB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NCHEMS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51012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g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55122"/>
            <a:ext cx="8229600" cy="4572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defRPr sz="2400" b="0" i="0">
                <a:solidFill>
                  <a:srgbClr val="991E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538133"/>
            <a:ext cx="8229600" cy="4572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 i="0" cap="none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SOURCE: 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FC3B-DA47-7D42-9D0C-0213A9F4F3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FB2-91AF-0541-A665-CE4CCE5FB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700605"/>
            <a:ext cx="9144000" cy="0"/>
          </a:xfrm>
          <a:prstGeom prst="line">
            <a:avLst/>
          </a:prstGeom>
          <a:ln w="2540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-1"/>
            <a:ext cx="9144000" cy="685800"/>
          </a:xfrm>
          <a:prstGeom prst="rect">
            <a:avLst/>
          </a:prstGeom>
          <a:solidFill>
            <a:srgbClr val="FCEA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GraphLogo_Ima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168"/>
            <a:ext cx="9143391" cy="120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04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FC3B-DA47-7D42-9D0C-0213A9F4F3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FB2-91AF-0541-A665-CE4CCE5FB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07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DE4FBF-FD2C-4376-A9FA-4F5003CEB17A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7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84F83A-39C4-40AD-A102-16D65699B81A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78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A803F1-4821-4CA9-B407-687989B0B032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0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A2B78-982F-4EAE-9FDC-E52934BEA0F5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71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FF9CDD-EF7E-4ACD-8904-06796C83BF8C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3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CF729-23AF-413E-9CDE-949ACDBB17F2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2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4D55B2-2A38-438B-9A6B-29D3CF1B56C6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7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82DF68-7B09-4EF4-AF3F-7ACCDB97890E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1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RESHORING BKROUND_FC3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533400"/>
            <a:ext cx="7239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83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70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E40B2A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E40B2A"/>
          </a:solidFill>
          <a:latin typeface="Arial" charset="0"/>
          <a:ea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E40B2A"/>
          </a:solidFill>
          <a:latin typeface="Arial" charset="0"/>
          <a:ea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E40B2A"/>
          </a:solidFill>
          <a:latin typeface="Arial" charset="0"/>
          <a:ea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E40B2A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40B2A"/>
        </a:buClr>
        <a:buSzPct val="80000"/>
        <a:buFont typeface="Wingdings" pitchFamily="2" charset="2"/>
        <a:buChar char="l"/>
        <a:defRPr sz="2400">
          <a:solidFill>
            <a:srgbClr val="2A2A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40B2A"/>
        </a:buClr>
        <a:buSzPct val="70000"/>
        <a:buFont typeface="Wingdings" pitchFamily="2" charset="2"/>
        <a:buChar char="l"/>
        <a:defRPr sz="2000">
          <a:solidFill>
            <a:srgbClr val="2A2A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40B2A"/>
        </a:buClr>
        <a:buSzPct val="65000"/>
        <a:buFont typeface="Wingdings" pitchFamily="2" charset="2"/>
        <a:buChar char="l"/>
        <a:defRPr sz="1600">
          <a:solidFill>
            <a:srgbClr val="2A2A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40B2A"/>
        </a:buClr>
        <a:buSzPct val="60000"/>
        <a:buFont typeface="Wingdings" pitchFamily="2" charset="2"/>
        <a:buChar char="l"/>
        <a:defRPr sz="1200">
          <a:solidFill>
            <a:srgbClr val="2A2A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40B2A"/>
        </a:buClr>
        <a:buSzPct val="40000"/>
        <a:buFont typeface="Wingdings" pitchFamily="2" charset="2"/>
        <a:buChar char="l"/>
        <a:defRPr sz="1200">
          <a:solidFill>
            <a:srgbClr val="2A2A4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665FC3B-DA47-7D42-9D0C-0213A9F4F3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DD8DFB2-91AF-0541-A665-CE4CCE5FB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9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Minion Pro"/>
          <a:ea typeface="+mj-ea"/>
          <a:cs typeface="Minion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inion Pro"/>
          <a:ea typeface="+mn-ea"/>
          <a:cs typeface="Minion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inion Pro"/>
          <a:ea typeface="+mn-ea"/>
          <a:cs typeface="Minion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inion Pro"/>
          <a:ea typeface="+mn-ea"/>
          <a:cs typeface="Minion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inion Pro"/>
          <a:ea typeface="+mn-ea"/>
          <a:cs typeface="Minion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inion Pro"/>
          <a:ea typeface="+mn-ea"/>
          <a:cs typeface="Mini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1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tch.com/" TargetMode="Externa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8" Type="http://schemas.openxmlformats.org/officeDocument/2006/relationships/image" Target="../media/image17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shorenow.org/blog/reshoring-initiative-ideas-for-high-payback-skills-training-actions/" TargetMode="External"/><Relationship Id="rId3" Type="http://schemas.openxmlformats.org/officeDocument/2006/relationships/hyperlink" Target="http://www.reshorenow.org/blog/the-reshoring-initiative-s-recommendations-for-a-skilled-workforc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72037" y="5257800"/>
            <a:ext cx="3890963" cy="1371600"/>
          </a:xfrm>
        </p:spPr>
        <p:txBody>
          <a:bodyPr/>
          <a:lstStyle/>
          <a:p>
            <a:pPr marL="0" indent="0" eaLnBrk="1" hangingPunct="1"/>
            <a:r>
              <a:rPr lang="en-US" sz="2000" dirty="0" smtClean="0">
                <a:solidFill>
                  <a:srgbClr val="190104"/>
                </a:solidFill>
              </a:rPr>
              <a:t>Harry Moser</a:t>
            </a:r>
          </a:p>
          <a:p>
            <a:pPr marL="0" indent="0" eaLnBrk="1" hangingPunct="1"/>
            <a:r>
              <a:rPr lang="en-US" sz="2000" dirty="0" smtClean="0">
                <a:solidFill>
                  <a:srgbClr val="190104"/>
                </a:solidFill>
              </a:rPr>
              <a:t>President</a:t>
            </a:r>
          </a:p>
          <a:p>
            <a:pPr marL="0" indent="0" eaLnBrk="1" hangingPunct="1"/>
            <a:r>
              <a:rPr lang="en-US" sz="2000" dirty="0" smtClean="0">
                <a:solidFill>
                  <a:srgbClr val="190104"/>
                </a:solidFill>
              </a:rPr>
              <a:t>Reshoring Initiative</a:t>
            </a:r>
          </a:p>
          <a:p>
            <a:pPr marL="0" indent="0" eaLnBrk="1" hangingPunct="1"/>
            <a:endParaRPr lang="en-US" dirty="0" smtClean="0">
              <a:solidFill>
                <a:srgbClr val="19010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533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71558" y="4800600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dirty="0">
              <a:solidFill>
                <a:srgbClr val="19010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9624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90104"/>
                </a:solidFill>
              </a:rPr>
              <a:t>Skilled Workforce:</a:t>
            </a:r>
            <a:br>
              <a:rPr lang="en-US" sz="2800" dirty="0">
                <a:solidFill>
                  <a:srgbClr val="190104"/>
                </a:solidFill>
              </a:rPr>
            </a:br>
            <a:r>
              <a:rPr lang="en-US" sz="2800" dirty="0">
                <a:solidFill>
                  <a:srgbClr val="190104"/>
                </a:solidFill>
              </a:rPr>
              <a:t>Key to Reshoring and the Mfg. Renaissance</a:t>
            </a:r>
          </a:p>
        </p:txBody>
      </p:sp>
    </p:spTree>
    <p:extLst>
      <p:ext uri="{BB962C8B-B14F-4D97-AF65-F5344CB8AC3E}">
        <p14:creationId xmlns:p14="http://schemas.microsoft.com/office/powerpoint/2010/main" val="32231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Certificates and licenses pay off!</a:t>
            </a:r>
          </a:p>
        </p:txBody>
      </p:sp>
      <p:sp>
        <p:nvSpPr>
          <p:cNvPr id="2457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ct val="0"/>
              </a:spcBef>
              <a:buFont typeface="Wingdings" pitchFamily="2" charset="2"/>
              <a:buNone/>
            </a:pPr>
            <a:r>
              <a:rPr lang="en-US" smtClean="0"/>
              <a:t>27 % of people with post-secondary licenses or certificates (credentials short of an associate’s degree) earn more than the average bachelor’s degree recipient.</a:t>
            </a:r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endParaRPr lang="en-US" sz="1800" smtClean="0"/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endParaRPr lang="en-US" sz="1800" smtClean="0"/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endParaRPr lang="en-US" sz="1800" smtClean="0"/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endParaRPr lang="en-US" sz="1800" smtClean="0"/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r>
              <a:rPr lang="en-US" sz="1800" smtClean="0"/>
              <a:t>Source: “Preparing the Workers of Today for the Jobs of Tomorrow” the </a:t>
            </a:r>
            <a:r>
              <a:rPr lang="en-US" sz="1800" smtClean="0">
                <a:solidFill>
                  <a:srgbClr val="FF3300"/>
                </a:solidFill>
              </a:rPr>
              <a:t>Council of Economic Advisors</a:t>
            </a:r>
            <a:r>
              <a:rPr lang="en-US" sz="1800" smtClean="0"/>
              <a:t> July, 2009</a:t>
            </a:r>
          </a:p>
        </p:txBody>
      </p:sp>
    </p:spTree>
    <p:extLst>
      <p:ext uri="{BB962C8B-B14F-4D97-AF65-F5344CB8AC3E}">
        <p14:creationId xmlns:p14="http://schemas.microsoft.com/office/powerpoint/2010/main" val="191685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620000" cy="914400"/>
          </a:xfrm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rgbClr val="190104"/>
                </a:solidFill>
              </a:rPr>
              <a:t>Occupation More Important </a:t>
            </a:r>
            <a:r>
              <a:rPr lang="en-US" sz="2800" dirty="0" smtClean="0">
                <a:solidFill>
                  <a:srgbClr val="190104"/>
                </a:solidFill>
              </a:rPr>
              <a:t>Than</a:t>
            </a:r>
            <a:br>
              <a:rPr lang="en-US" sz="2800" dirty="0" smtClean="0">
                <a:solidFill>
                  <a:srgbClr val="190104"/>
                </a:solidFill>
              </a:rPr>
            </a:br>
            <a:r>
              <a:rPr lang="en-US" sz="2800" dirty="0" smtClean="0">
                <a:solidFill>
                  <a:srgbClr val="190104"/>
                </a:solidFill>
              </a:rPr>
              <a:t> </a:t>
            </a:r>
            <a:r>
              <a:rPr lang="en-US" sz="2800" dirty="0">
                <a:solidFill>
                  <a:srgbClr val="190104"/>
                </a:solidFill>
              </a:rPr>
              <a:t>Degree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“80% of associates degree holders earn more than the Bachelor’s median income</a:t>
            </a:r>
            <a:r>
              <a:rPr lang="en-US" sz="3600" dirty="0" smtClean="0"/>
              <a:t>.”</a:t>
            </a:r>
          </a:p>
          <a:p>
            <a:r>
              <a:rPr lang="en-US" sz="3600" dirty="0"/>
              <a:t>“Occupation, not degree level, determines salary.”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Source:  </a:t>
            </a:r>
            <a:r>
              <a:rPr lang="en-US" dirty="0"/>
              <a:t>AP </a:t>
            </a:r>
            <a:r>
              <a:rPr lang="en-US" dirty="0" err="1" smtClean="0"/>
              <a:t>Carnevale</a:t>
            </a:r>
            <a:r>
              <a:rPr lang="en-US" dirty="0" smtClean="0"/>
              <a:t> </a:t>
            </a:r>
            <a:r>
              <a:rPr lang="en-US" dirty="0"/>
              <a:t>(2000) (ED439743)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04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239000" cy="914400"/>
          </a:xfrm>
        </p:spPr>
        <p:txBody>
          <a:bodyPr/>
          <a:lstStyle/>
          <a:p>
            <a:r>
              <a:rPr lang="en-US" dirty="0">
                <a:solidFill>
                  <a:srgbClr val="080001"/>
                </a:solidFill>
              </a:rPr>
              <a:t>Dunwoody’s Machine Tool Technology AAS Degree Program</a:t>
            </a:r>
            <a:br>
              <a:rPr lang="en-US" dirty="0">
                <a:solidFill>
                  <a:srgbClr val="080001"/>
                </a:solidFill>
              </a:rPr>
            </a:br>
            <a:endParaRPr lang="en-US" dirty="0">
              <a:solidFill>
                <a:srgbClr val="0800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105400"/>
          </a:xfrm>
        </p:spPr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Minneapolis, MN</a:t>
            </a:r>
          </a:p>
          <a:p>
            <a:r>
              <a:rPr lang="en-US" sz="3200" dirty="0" smtClean="0"/>
              <a:t>Number of June 2012 graduates: 22</a:t>
            </a:r>
          </a:p>
          <a:p>
            <a:r>
              <a:rPr lang="en-US" sz="3200" dirty="0" smtClean="0"/>
              <a:t>Number fully employed in the industry when graduating: 21</a:t>
            </a:r>
            <a:r>
              <a:rPr lang="en-US" sz="3200" dirty="0"/>
              <a:t> </a:t>
            </a:r>
            <a:endParaRPr lang="en-US" sz="3200" dirty="0" smtClean="0"/>
          </a:p>
          <a:p>
            <a:r>
              <a:rPr lang="en-US" sz="3200" dirty="0" smtClean="0"/>
              <a:t>(Recent BA/BS </a:t>
            </a:r>
            <a:r>
              <a:rPr lang="en-US" sz="3200" dirty="0"/>
              <a:t>grads </a:t>
            </a:r>
            <a:r>
              <a:rPr lang="en-US" sz="3200" dirty="0" smtClean="0"/>
              <a:t>employed fulltime: 47%) </a:t>
            </a:r>
            <a:endParaRPr lang="en-US" sz="3200" dirty="0"/>
          </a:p>
          <a:p>
            <a:pPr lvl="0"/>
            <a:r>
              <a:rPr lang="en-US" sz="3200" dirty="0"/>
              <a:t>Average starting </a:t>
            </a:r>
            <a:r>
              <a:rPr lang="en-US" sz="3200" dirty="0" smtClean="0"/>
              <a:t>salary: $17.64 </a:t>
            </a:r>
            <a:r>
              <a:rPr lang="en-US" sz="3200" dirty="0"/>
              <a:t>per hour</a:t>
            </a:r>
          </a:p>
          <a:p>
            <a:pPr lvl="0"/>
            <a:r>
              <a:rPr lang="en-US" sz="3200" dirty="0" smtClean="0"/>
              <a:t>Requests to hire graduates: 450 </a:t>
            </a:r>
          </a:p>
          <a:p>
            <a:pPr lvl="0"/>
            <a:r>
              <a:rPr lang="en-US" sz="3200" dirty="0" smtClean="0"/>
              <a:t>Complaints from companies: 50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152400"/>
            <a:ext cx="72390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80001"/>
                </a:solidFill>
              </a:rPr>
              <a:t>5-Axis Milling </a:t>
            </a:r>
            <a:endParaRPr lang="en-US" dirty="0">
              <a:solidFill>
                <a:srgbClr val="080001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676400"/>
            <a:ext cx="72866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4343400"/>
            <a:ext cx="69637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80001"/>
                </a:solidFill>
              </a:rPr>
              <a:t>Apple needed a 5-axis CNC milling expert:</a:t>
            </a:r>
          </a:p>
          <a:p>
            <a:r>
              <a:rPr lang="en-US" sz="2800" dirty="0" smtClean="0">
                <a:solidFill>
                  <a:srgbClr val="080001"/>
                </a:solidFill>
              </a:rPr>
              <a:t>$$$$</a:t>
            </a:r>
            <a:endParaRPr lang="en-US" sz="2800" dirty="0">
              <a:solidFill>
                <a:srgbClr val="0800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4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533407"/>
          </a:xfrm>
        </p:spPr>
        <p:txBody>
          <a:bodyPr>
            <a:normAutofit fontScale="90000"/>
          </a:bodyPr>
          <a:lstStyle/>
          <a:p>
            <a:r>
              <a:rPr lang="en-US" dirty="0"/>
              <a:t>Median earnings for graduates with only baccalaureate </a:t>
            </a:r>
            <a:r>
              <a:rPr lang="en-US" dirty="0" smtClean="0"/>
              <a:t>degrees (2010-11)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528738"/>
            <a:ext cx="8229600" cy="45720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i="1" dirty="0"/>
              <a:t>How Liberal Arts and Sciences Majors Fare in Employment.</a:t>
            </a:r>
            <a:r>
              <a:rPr lang="en-US" dirty="0"/>
              <a:t> 2013</a:t>
            </a:r>
          </a:p>
        </p:txBody>
      </p:sp>
      <p:pic>
        <p:nvPicPr>
          <p:cNvPr id="4" name="Picture 3" descr="Figure_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1582492"/>
            <a:ext cx="8229052" cy="384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1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>
                <a:solidFill>
                  <a:srgbClr val="666699"/>
                </a:solidFill>
              </a:rPr>
              <a:t>  </a:t>
            </a:r>
            <a:fld id="{41381700-B3B4-4B4D-9B98-388E7BB6A57A}" type="slidenum">
              <a:rPr lang="de-CH">
                <a:solidFill>
                  <a:srgbClr val="666699"/>
                </a:solidFill>
              </a:rPr>
              <a:pPr/>
              <a:t>15</a:t>
            </a:fld>
            <a:endParaRPr lang="de-CH">
              <a:solidFill>
                <a:srgbClr val="666699"/>
              </a:solidFill>
            </a:endParaRPr>
          </a:p>
        </p:txBody>
      </p:sp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1905000" y="76200"/>
            <a:ext cx="7315200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dirty="0">
                <a:solidFill>
                  <a:srgbClr val="190104"/>
                </a:solidFill>
              </a:rPr>
              <a:t>Median Annual Salary of Bachelor’s Graduates</a:t>
            </a:r>
          </a:p>
          <a:p>
            <a:pPr eaLnBrk="0" hangingPunct="0">
              <a:spcBef>
                <a:spcPct val="0"/>
              </a:spcBef>
            </a:pPr>
            <a:r>
              <a:rPr lang="en-US" sz="2400" dirty="0">
                <a:solidFill>
                  <a:srgbClr val="190104"/>
                </a:solidFill>
              </a:rPr>
              <a:t>by Field of Major and Age, 1993</a:t>
            </a:r>
          </a:p>
        </p:txBody>
      </p:sp>
      <p:graphicFrame>
        <p:nvGraphicFramePr>
          <p:cNvPr id="234499" name="Object 3"/>
          <p:cNvGraphicFramePr>
            <a:graphicFrameLocks noChangeAspect="1"/>
          </p:cNvGraphicFramePr>
          <p:nvPr/>
        </p:nvGraphicFramePr>
        <p:xfrm>
          <a:off x="1133475" y="990600"/>
          <a:ext cx="7858125" cy="531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0" name="Chart" r:id="rId3" imgW="6896100" imgH="4352835" progId="MSGraph.Chart.8">
                  <p:embed followColorScheme="full"/>
                </p:oleObj>
              </mc:Choice>
              <mc:Fallback>
                <p:oleObj name="Chart" r:id="rId3" imgW="6896100" imgH="435283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990600"/>
                        <a:ext cx="7858125" cy="531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1219200" y="6094413"/>
            <a:ext cx="51816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800">
                <a:solidFill>
                  <a:srgbClr val="666699"/>
                </a:solidFill>
              </a:rPr>
              <a:t>Source:  1993 National Survey of College Graduates, </a:t>
            </a:r>
          </a:p>
          <a:p>
            <a:pPr eaLnBrk="0" hangingPunct="0">
              <a:spcBef>
                <a:spcPct val="0"/>
              </a:spcBef>
            </a:pPr>
            <a:r>
              <a:rPr lang="en-US" sz="800">
                <a:solidFill>
                  <a:srgbClr val="666699"/>
                </a:solidFill>
              </a:rPr>
              <a:t>NSF/SRS, NTMA, PMA/TMA.</a:t>
            </a:r>
          </a:p>
          <a:p>
            <a:pPr eaLnBrk="0" hangingPunct="0">
              <a:spcBef>
                <a:spcPct val="0"/>
              </a:spcBef>
            </a:pPr>
            <a:r>
              <a:rPr lang="en-US" sz="800">
                <a:solidFill>
                  <a:srgbClr val="666699"/>
                </a:solidFill>
              </a:rPr>
              <a:t>(Data will next be released in 2003-2004)</a:t>
            </a:r>
          </a:p>
        </p:txBody>
      </p:sp>
      <p:graphicFrame>
        <p:nvGraphicFramePr>
          <p:cNvPr id="234502" name="Object 6"/>
          <p:cNvGraphicFramePr>
            <a:graphicFrameLocks noChangeAspect="1"/>
          </p:cNvGraphicFramePr>
          <p:nvPr/>
        </p:nvGraphicFramePr>
        <p:xfrm>
          <a:off x="685800" y="2133600"/>
          <a:ext cx="3825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1" name="Artwork" r:id="rId5" imgW="219222" imgH="733333" progId="Adobe.Illustrator.7">
                  <p:embed/>
                </p:oleObj>
              </mc:Choice>
              <mc:Fallback>
                <p:oleObj name="Artwork" r:id="rId5" imgW="219222" imgH="733333" progId="Adobe.Illustrator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33600"/>
                        <a:ext cx="38258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3" name="Object 7"/>
          <p:cNvGraphicFramePr>
            <a:graphicFrameLocks noChangeAspect="1"/>
          </p:cNvGraphicFramePr>
          <p:nvPr/>
        </p:nvGraphicFramePr>
        <p:xfrm>
          <a:off x="4038600" y="5943600"/>
          <a:ext cx="175260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Artwork" r:id="rId7" imgW="1095528" imgH="200159" progId="Adobe.Illustrator.7">
                  <p:embed/>
                </p:oleObj>
              </mc:Choice>
              <mc:Fallback>
                <p:oleObj name="Artwork" r:id="rId7" imgW="1095528" imgH="200159" progId="Adobe.Illustrator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943600"/>
                        <a:ext cx="1752600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04" name="Text Box 8"/>
          <p:cNvSpPr txBox="1">
            <a:spLocks noChangeArrowheads="1"/>
          </p:cNvSpPr>
          <p:nvPr/>
        </p:nvSpPr>
        <p:spPr bwMode="auto">
          <a:xfrm>
            <a:off x="7696200" y="1943100"/>
            <a:ext cx="10668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000">
                <a:solidFill>
                  <a:srgbClr val="FF0000"/>
                </a:solidFill>
              </a:rPr>
              <a:t>TOOL &amp; DIE</a:t>
            </a:r>
          </a:p>
        </p:txBody>
      </p:sp>
    </p:spTree>
    <p:extLst>
      <p:ext uri="{BB962C8B-B14F-4D97-AF65-F5344CB8AC3E}">
        <p14:creationId xmlns:p14="http://schemas.microsoft.com/office/powerpoint/2010/main" val="57750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>
                <a:solidFill>
                  <a:srgbClr val="666699"/>
                </a:solidFill>
              </a:rPr>
              <a:t>  </a:t>
            </a:r>
            <a:fld id="{283F64F3-B631-43E9-A47D-965714CEF1F6}" type="slidenum">
              <a:rPr lang="de-CH">
                <a:solidFill>
                  <a:srgbClr val="666699"/>
                </a:solidFill>
              </a:rPr>
              <a:pPr/>
              <a:t>16</a:t>
            </a:fld>
            <a:endParaRPr lang="de-CH">
              <a:solidFill>
                <a:srgbClr val="666699"/>
              </a:solidFill>
            </a:endParaRPr>
          </a:p>
        </p:txBody>
      </p:sp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3200400" y="0"/>
            <a:ext cx="589915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dirty="0">
                <a:solidFill>
                  <a:srgbClr val="190104"/>
                </a:solidFill>
              </a:rPr>
              <a:t>Annual Income/Age</a:t>
            </a:r>
          </a:p>
        </p:txBody>
      </p:sp>
      <p:graphicFrame>
        <p:nvGraphicFramePr>
          <p:cNvPr id="251907" name="Object 3"/>
          <p:cNvGraphicFramePr>
            <a:graphicFrameLocks noChangeAspect="1"/>
          </p:cNvGraphicFramePr>
          <p:nvPr/>
        </p:nvGraphicFramePr>
        <p:xfrm>
          <a:off x="914400" y="1306513"/>
          <a:ext cx="8534400" cy="530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Chart" r:id="rId3" imgW="5686357" imgH="3809910" progId="MSGraph.Chart.8">
                  <p:embed followColorScheme="full"/>
                </p:oleObj>
              </mc:Choice>
              <mc:Fallback>
                <p:oleObj name="Chart" r:id="rId3" imgW="5686357" imgH="380991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06513"/>
                        <a:ext cx="8534400" cy="530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84150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>
                <a:solidFill>
                  <a:srgbClr val="666699"/>
                </a:solidFill>
              </a:rPr>
              <a:t>  </a:t>
            </a:r>
            <a:fld id="{0F37751C-CBDE-4787-A389-14E7962DA838}" type="slidenum">
              <a:rPr lang="de-CH">
                <a:solidFill>
                  <a:srgbClr val="666699"/>
                </a:solidFill>
              </a:rPr>
              <a:pPr/>
              <a:t>17</a:t>
            </a:fld>
            <a:endParaRPr lang="de-CH">
              <a:solidFill>
                <a:srgbClr val="666699"/>
              </a:solidFill>
            </a:endParaRPr>
          </a:p>
        </p:txBody>
      </p:sp>
      <p:graphicFrame>
        <p:nvGraphicFramePr>
          <p:cNvPr id="252931" name="Object 3"/>
          <p:cNvGraphicFramePr>
            <a:graphicFrameLocks noChangeAspect="1"/>
          </p:cNvGraphicFramePr>
          <p:nvPr/>
        </p:nvGraphicFramePr>
        <p:xfrm>
          <a:off x="1219200" y="1387475"/>
          <a:ext cx="7696200" cy="506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Chart" r:id="rId3" imgW="5686357" imgH="3809910" progId="MSGraph.Chart.8">
                  <p:embed followColorScheme="full"/>
                </p:oleObj>
              </mc:Choice>
              <mc:Fallback>
                <p:oleObj name="Chart" r:id="rId3" imgW="5686357" imgH="380991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387475"/>
                        <a:ext cx="7696200" cy="506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152400" y="5867400"/>
            <a:ext cx="4038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dirty="0">
                <a:solidFill>
                  <a:srgbClr val="190104"/>
                </a:solidFill>
              </a:rPr>
              <a:t>Assumptions:</a:t>
            </a:r>
          </a:p>
          <a:p>
            <a:pPr eaLnBrk="0" hangingPunct="0">
              <a:spcBef>
                <a:spcPct val="0"/>
              </a:spcBef>
            </a:pPr>
            <a:r>
              <a:rPr lang="en-US" sz="1000" dirty="0">
                <a:solidFill>
                  <a:srgbClr val="190104"/>
                </a:solidFill>
              </a:rPr>
              <a:t>1.  Zero wage inflation</a:t>
            </a:r>
          </a:p>
          <a:p>
            <a:pPr eaLnBrk="0" hangingPunct="0">
              <a:spcBef>
                <a:spcPct val="0"/>
              </a:spcBef>
            </a:pPr>
            <a:r>
              <a:rPr lang="en-US" sz="1000" dirty="0">
                <a:solidFill>
                  <a:srgbClr val="190104"/>
                </a:solidFill>
              </a:rPr>
              <a:t>2.  Savings = 50% of difference in income</a:t>
            </a:r>
          </a:p>
          <a:p>
            <a:pPr eaLnBrk="0" hangingPunct="0">
              <a:spcBef>
                <a:spcPct val="0"/>
              </a:spcBef>
            </a:pPr>
            <a:r>
              <a:rPr lang="en-US" sz="1000" dirty="0">
                <a:solidFill>
                  <a:srgbClr val="190104"/>
                </a:solidFill>
              </a:rPr>
              <a:t>3.  Investment return of 7% per year on savings</a:t>
            </a:r>
          </a:p>
          <a:p>
            <a:pPr eaLnBrk="0" hangingPunct="0"/>
            <a:endParaRPr lang="en-US" sz="1000" dirty="0">
              <a:solidFill>
                <a:srgbClr val="190104"/>
              </a:solidFill>
            </a:endParaRP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8229600" y="5961063"/>
            <a:ext cx="10668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666699"/>
                </a:solidFill>
              </a:rPr>
              <a:t>AGE</a:t>
            </a:r>
          </a:p>
        </p:txBody>
      </p:sp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1295400" y="762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190104"/>
                </a:solidFill>
              </a:rPr>
              <a:t>Tool &amp; Die or English Major?  A Million $ Decision</a:t>
            </a: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 rot="-5400000">
            <a:off x="-2004219" y="2632869"/>
            <a:ext cx="5715001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 dirty="0">
                <a:solidFill>
                  <a:srgbClr val="666699"/>
                </a:solidFill>
              </a:rPr>
              <a:t>TOOL &amp; DIE CUMULATIVE WEALTH </a:t>
            </a:r>
            <a:r>
              <a:rPr lang="en-US" sz="1200" dirty="0">
                <a:solidFill>
                  <a:srgbClr val="190104"/>
                </a:solidFill>
              </a:rPr>
              <a:t>ADVANTAGE</a:t>
            </a:r>
            <a:endParaRPr lang="en-US" sz="1600" dirty="0">
              <a:solidFill>
                <a:srgbClr val="1901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80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  </a:t>
            </a:r>
            <a:fld id="{99749F8C-4E99-43AD-916E-167F27BEF422}" type="slidenum">
              <a:rPr lang="de-CH"/>
              <a:pPr/>
              <a:t>18</a:t>
            </a:fld>
            <a:endParaRPr lang="de-CH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304800"/>
            <a:ext cx="7772400" cy="1143000"/>
          </a:xfrm>
        </p:spPr>
        <p:txBody>
          <a:bodyPr/>
          <a:lstStyle/>
          <a:p>
            <a:r>
              <a:rPr lang="en-US" sz="2400" b="0" dirty="0">
                <a:solidFill>
                  <a:srgbClr val="190104"/>
                </a:solidFill>
              </a:rPr>
              <a:t>ROI on Skilled Workforce Training</a:t>
            </a:r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685800" y="5029200"/>
            <a:ext cx="7848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endParaRPr lang="en-US" sz="2400" b="0">
              <a:latin typeface="Times New Roman" pitchFamily="18" charset="0"/>
            </a:endParaRPr>
          </a:p>
        </p:txBody>
      </p:sp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endParaRPr lang="en-US" sz="3200" b="0">
              <a:latin typeface="Times New Roman" pitchFamily="18" charset="0"/>
            </a:endParaRPr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7239000" y="60198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endParaRPr lang="en-US" sz="3200" b="0">
              <a:latin typeface="Times New Roman" pitchFamily="18" charset="0"/>
            </a:endParaRPr>
          </a:p>
        </p:txBody>
      </p:sp>
      <p:graphicFrame>
        <p:nvGraphicFramePr>
          <p:cNvPr id="245791" name="Group 3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984413"/>
              </p:ext>
            </p:extLst>
          </p:nvPr>
        </p:nvGraphicFramePr>
        <p:xfrm>
          <a:off x="1447800" y="1600200"/>
          <a:ext cx="7239000" cy="4305301"/>
        </p:xfrm>
        <a:graphic>
          <a:graphicData uri="http://schemas.openxmlformats.org/drawingml/2006/table">
            <a:tbl>
              <a:tblPr/>
              <a:tblGrid>
                <a:gridCol w="1828800"/>
                <a:gridCol w="1703388"/>
                <a:gridCol w="1889125"/>
                <a:gridCol w="1817687"/>
              </a:tblGrid>
              <a:tr h="167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0104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0104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0104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0104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0104"/>
                          </a:solidFill>
                          <a:effectLst/>
                          <a:latin typeface="Arial" pitchFamily="34" charset="0"/>
                        </a:rPr>
                        <a:t>PERSPECTIVE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0104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0104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0104"/>
                          </a:solidFill>
                          <a:effectLst/>
                          <a:latin typeface="Arial" pitchFamily="34" charset="0"/>
                        </a:rPr>
                        <a:t>MFG. TECH, ASSOCIATES DEGREE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0104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0104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0104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0104"/>
                          </a:solidFill>
                          <a:effectLst/>
                          <a:latin typeface="Arial" pitchFamily="34" charset="0"/>
                        </a:rPr>
                        <a:t>TOOL&amp;DIE APPRENTICE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0104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0104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0104"/>
                          </a:solidFill>
                          <a:effectLst/>
                          <a:latin typeface="Arial" pitchFamily="34" charset="0"/>
                        </a:rPr>
                        <a:t> ENGLISH, BACHELOR’S DEGREE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4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0104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0104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0104"/>
                          </a:solidFill>
                          <a:effectLst/>
                          <a:latin typeface="Arial" pitchFamily="34" charset="0"/>
                        </a:rPr>
                        <a:t>WORKER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010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0104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0104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0104"/>
                          </a:solidFill>
                          <a:effectLst/>
                          <a:latin typeface="Arial" pitchFamily="34" charset="0"/>
                        </a:rPr>
                        <a:t>        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0104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0104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0104"/>
                          </a:solidFill>
                          <a:effectLst/>
                          <a:latin typeface="Arial" pitchFamily="34" charset="0"/>
                        </a:rPr>
                        <a:t>        125%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0104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0104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0104"/>
                          </a:solidFill>
                          <a:effectLst/>
                          <a:latin typeface="Arial" pitchFamily="34" charset="0"/>
                        </a:rPr>
                        <a:t>         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9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0104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0104"/>
                          </a:solidFill>
                          <a:effectLst/>
                          <a:latin typeface="Arial" pitchFamily="34" charset="0"/>
                        </a:rPr>
                        <a:t>UNITED STATES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0104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0104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0104"/>
                          </a:solidFill>
                          <a:effectLst/>
                          <a:latin typeface="Arial" pitchFamily="34" charset="0"/>
                        </a:rPr>
                        <a:t>       163%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0104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0104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0104"/>
                          </a:solidFill>
                          <a:effectLst/>
                          <a:latin typeface="Arial" pitchFamily="34" charset="0"/>
                        </a:rPr>
                        <a:t>        233%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0104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0104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0104"/>
                          </a:solidFill>
                          <a:effectLst/>
                          <a:latin typeface="Arial" pitchFamily="34" charset="0"/>
                        </a:rPr>
                        <a:t>        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792" name="Text Box 32"/>
          <p:cNvSpPr txBox="1">
            <a:spLocks noChangeArrowheads="1"/>
          </p:cNvSpPr>
          <p:nvPr/>
        </p:nvSpPr>
        <p:spPr bwMode="auto">
          <a:xfrm>
            <a:off x="1295400" y="6130925"/>
            <a:ext cx="3429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0"/>
              <a:t>Modern Machine Shop, May 2005</a:t>
            </a:r>
          </a:p>
        </p:txBody>
      </p:sp>
    </p:spTree>
    <p:extLst>
      <p:ext uri="{BB962C8B-B14F-4D97-AF65-F5344CB8AC3E}">
        <p14:creationId xmlns:p14="http://schemas.microsoft.com/office/powerpoint/2010/main" val="5293606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-152400"/>
            <a:ext cx="73914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80001"/>
                </a:solidFill>
              </a:rPr>
              <a:t>Entrepreneurial Opportunities</a:t>
            </a: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8077200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190104"/>
                </a:solidFill>
              </a:rPr>
              <a:t>BACKGROUND                 FOUNDED    PURCHASED    INHERITED    UNSPECIFIED     TOTAL       </a:t>
            </a:r>
            <a:br>
              <a:rPr lang="en-US" sz="1400" dirty="0">
                <a:solidFill>
                  <a:srgbClr val="190104"/>
                </a:solidFill>
              </a:rPr>
            </a:br>
            <a:r>
              <a:rPr lang="en-US" sz="1400" dirty="0">
                <a:solidFill>
                  <a:srgbClr val="190104"/>
                </a:solidFill>
              </a:rPr>
              <a:t>                                                                                                                                              OWNERS</a:t>
            </a:r>
          </a:p>
          <a:p>
            <a:pPr eaLnBrk="0" hangingPunct="0"/>
            <a:r>
              <a:rPr lang="en-US" sz="1400" b="0" dirty="0">
                <a:solidFill>
                  <a:srgbClr val="190104"/>
                </a:solidFill>
              </a:rPr>
              <a:t>APPRENTICE</a:t>
            </a:r>
          </a:p>
          <a:p>
            <a:pPr eaLnBrk="0" hangingPunct="0">
              <a:lnSpc>
                <a:spcPts val="1075"/>
              </a:lnSpc>
            </a:pPr>
            <a:r>
              <a:rPr lang="en-US" sz="1400" b="0" dirty="0">
                <a:solidFill>
                  <a:srgbClr val="190104"/>
                </a:solidFill>
              </a:rPr>
              <a:t>GRADUATE            	              50%               35%                   10%                   40%                 35%</a:t>
            </a:r>
            <a:endParaRPr lang="en-US" sz="1400" dirty="0">
              <a:solidFill>
                <a:srgbClr val="190104"/>
              </a:solidFill>
            </a:endParaRPr>
          </a:p>
          <a:p>
            <a:pPr eaLnBrk="0" hangingPunct="0">
              <a:spcBef>
                <a:spcPts val="1638"/>
              </a:spcBef>
            </a:pPr>
            <a:r>
              <a:rPr lang="en-US" sz="1400" b="0" dirty="0">
                <a:solidFill>
                  <a:srgbClr val="190104"/>
                </a:solidFill>
              </a:rPr>
              <a:t>MACHINING TRAINING </a:t>
            </a:r>
          </a:p>
          <a:p>
            <a:pPr eaLnBrk="0" hangingPunct="0">
              <a:lnSpc>
                <a:spcPts val="1075"/>
              </a:lnSpc>
            </a:pPr>
            <a:r>
              <a:rPr lang="en-US" sz="1400" b="0" dirty="0">
                <a:solidFill>
                  <a:srgbClr val="190104"/>
                </a:solidFill>
              </a:rPr>
              <a:t>BUT NOT APPRENTICE            24%               20%                   39%                   20%                 28% </a:t>
            </a:r>
          </a:p>
          <a:p>
            <a:pPr eaLnBrk="0" hangingPunct="0">
              <a:spcBef>
                <a:spcPts val="1638"/>
              </a:spcBef>
            </a:pPr>
            <a:r>
              <a:rPr lang="en-US" sz="1400" b="0" dirty="0">
                <a:solidFill>
                  <a:srgbClr val="190104"/>
                </a:solidFill>
              </a:rPr>
              <a:t>MANUFACTURING </a:t>
            </a:r>
          </a:p>
          <a:p>
            <a:pPr eaLnBrk="0" hangingPunct="0">
              <a:lnSpc>
                <a:spcPct val="20000"/>
              </a:lnSpc>
              <a:spcBef>
                <a:spcPct val="50000"/>
              </a:spcBef>
            </a:pPr>
            <a:r>
              <a:rPr lang="en-US" sz="1400" b="0" dirty="0">
                <a:solidFill>
                  <a:srgbClr val="190104"/>
                </a:solidFill>
              </a:rPr>
              <a:t>MANAGEMENT                          11%               12%                    11%                   20%                11%</a:t>
            </a:r>
          </a:p>
          <a:p>
            <a:pPr eaLnBrk="0" hangingPunct="0">
              <a:spcBef>
                <a:spcPts val="1638"/>
              </a:spcBef>
            </a:pPr>
            <a:r>
              <a:rPr lang="en-US" sz="1400" b="0" dirty="0">
                <a:solidFill>
                  <a:srgbClr val="190104"/>
                </a:solidFill>
              </a:rPr>
              <a:t>BUSINESS MANAGEMENT</a:t>
            </a:r>
          </a:p>
          <a:p>
            <a:pPr eaLnBrk="0" hangingPunct="0">
              <a:lnSpc>
                <a:spcPct val="20000"/>
              </a:lnSpc>
              <a:spcBef>
                <a:spcPct val="50000"/>
              </a:spcBef>
            </a:pPr>
            <a:r>
              <a:rPr lang="en-US" sz="1400" b="0" dirty="0">
                <a:solidFill>
                  <a:srgbClr val="190104"/>
                </a:solidFill>
              </a:rPr>
              <a:t>BUT NOT MANUFACTURING    4%                24%                    19%                   20%                12%</a:t>
            </a:r>
          </a:p>
          <a:p>
            <a:pPr eaLnBrk="0" hangingPunct="0">
              <a:spcBef>
                <a:spcPct val="50000"/>
              </a:spcBef>
            </a:pPr>
            <a:endParaRPr lang="en-US" sz="1400" b="0" dirty="0">
              <a:solidFill>
                <a:srgbClr val="190104"/>
              </a:solidFill>
            </a:endParaRPr>
          </a:p>
          <a:p>
            <a:pPr eaLnBrk="0" hangingPunct="0">
              <a:lnSpc>
                <a:spcPct val="0"/>
              </a:lnSpc>
              <a:spcBef>
                <a:spcPts val="1638"/>
              </a:spcBef>
            </a:pPr>
            <a:r>
              <a:rPr lang="en-US" sz="1400" b="0" dirty="0">
                <a:solidFill>
                  <a:srgbClr val="190104"/>
                </a:solidFill>
              </a:rPr>
              <a:t>OTHER                                      11%                 8%                     21%                     0%                13%</a:t>
            </a:r>
            <a:endParaRPr lang="en-US" sz="1600" b="0" dirty="0">
              <a:solidFill>
                <a:srgbClr val="190104"/>
              </a:solidFill>
            </a:endParaRPr>
          </a:p>
          <a:p>
            <a:pPr eaLnBrk="0" hangingPunct="0">
              <a:spcBef>
                <a:spcPts val="1638"/>
              </a:spcBef>
            </a:pPr>
            <a:r>
              <a:rPr lang="en-US" sz="1600" b="0" dirty="0">
                <a:solidFill>
                  <a:srgbClr val="190104"/>
                </a:solidFill>
              </a:rPr>
              <a:t>TOTALS                            </a:t>
            </a:r>
            <a:r>
              <a:rPr lang="en-US" sz="1400" b="0" dirty="0">
                <a:solidFill>
                  <a:srgbClr val="190104"/>
                </a:solidFill>
              </a:rPr>
              <a:t>100%                99%                   100%                 100%                99%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 b="0" dirty="0">
                <a:solidFill>
                  <a:srgbClr val="190104"/>
                </a:solidFill>
              </a:rPr>
              <a:t>% of Total	                               50%                19%                     24%                     6%                99%</a:t>
            </a:r>
            <a:endParaRPr lang="en-US" sz="1600" b="0" dirty="0">
              <a:solidFill>
                <a:srgbClr val="190104"/>
              </a:solidFill>
            </a:endParaRPr>
          </a:p>
          <a:p>
            <a:pPr algn="ctr" eaLnBrk="0" hangingPunct="0">
              <a:lnSpc>
                <a:spcPct val="170000"/>
              </a:lnSpc>
            </a:pPr>
            <a:r>
              <a:rPr lang="en-US" sz="1800" dirty="0">
                <a:solidFill>
                  <a:srgbClr val="190104"/>
                </a:solidFill>
              </a:rPr>
              <a:t>CONCLUSION:  APPRENTICES &amp; MACHINISTS FOUND COMPANIES</a:t>
            </a:r>
            <a:endParaRPr lang="en-US" sz="1800" b="0" dirty="0">
              <a:solidFill>
                <a:srgbClr val="190104"/>
              </a:solidFill>
            </a:endParaRPr>
          </a:p>
          <a:p>
            <a:pPr eaLnBrk="0" hangingPunct="0">
              <a:lnSpc>
                <a:spcPct val="0"/>
              </a:lnSpc>
              <a:spcBef>
                <a:spcPct val="50000"/>
              </a:spcBef>
            </a:pPr>
            <a:r>
              <a:rPr lang="en-US" sz="1400" b="0" dirty="0">
                <a:solidFill>
                  <a:srgbClr val="190104"/>
                </a:solidFill>
              </a:rPr>
              <a:t/>
            </a:r>
            <a:br>
              <a:rPr lang="en-US" sz="1400" b="0" dirty="0">
                <a:solidFill>
                  <a:srgbClr val="190104"/>
                </a:solidFill>
              </a:rPr>
            </a:br>
            <a:endParaRPr lang="en-US" sz="1400" b="0" dirty="0">
              <a:solidFill>
                <a:srgbClr val="190104"/>
              </a:solidFill>
            </a:endParaRPr>
          </a:p>
          <a:p>
            <a:pPr eaLnBrk="0" hangingPunct="0">
              <a:lnSpc>
                <a:spcPct val="0"/>
              </a:lnSpc>
              <a:spcBef>
                <a:spcPct val="50000"/>
              </a:spcBef>
            </a:pPr>
            <a:endParaRPr lang="en-US" sz="1400" b="0" dirty="0">
              <a:solidFill>
                <a:srgbClr val="190104"/>
              </a:solidFill>
            </a:endParaRPr>
          </a:p>
          <a:p>
            <a:pPr algn="ctr" eaLnBrk="0" hangingPunct="0">
              <a:lnSpc>
                <a:spcPct val="0"/>
              </a:lnSpc>
              <a:spcBef>
                <a:spcPct val="50000"/>
              </a:spcBef>
            </a:pPr>
            <a:r>
              <a:rPr lang="en-US" sz="1400" b="0" dirty="0">
                <a:solidFill>
                  <a:srgbClr val="190104"/>
                </a:solidFill>
              </a:rPr>
              <a:t>SOURCE:  NTMA/CHARMILLES OWNER/MANAGER SURVEY.  SURVEY DATE:  2001</a:t>
            </a:r>
            <a:endParaRPr lang="en-US" sz="1600" b="0" dirty="0">
              <a:solidFill>
                <a:srgbClr val="1901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900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228600"/>
            <a:ext cx="72390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190104"/>
                </a:solidFill>
              </a:rPr>
              <a:t>Connection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190104"/>
                </a:solidFill>
              </a:rPr>
              <a:t>to Reshoring</a:t>
            </a:r>
            <a:endParaRPr lang="en-US" dirty="0">
              <a:solidFill>
                <a:srgbClr val="1901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For reshoring to succeed we need to recruit and train a larger, smarter, better trained skilled workforce.</a:t>
            </a:r>
          </a:p>
          <a:p>
            <a:r>
              <a:rPr lang="en-US" sz="2800" dirty="0" smtClean="0"/>
              <a:t>For recruitment to succeed reshoring’s success must be publicly obvious so that society, school and student understand that:</a:t>
            </a:r>
          </a:p>
          <a:p>
            <a:pPr lvl="1"/>
            <a:r>
              <a:rPr lang="en-US" sz="2800" dirty="0"/>
              <a:t>M</a:t>
            </a:r>
            <a:r>
              <a:rPr lang="en-US" sz="2800" dirty="0" smtClean="0"/>
              <a:t>anufacturing is returning </a:t>
            </a:r>
            <a:endParaRPr lang="en-US" sz="2800" dirty="0"/>
          </a:p>
          <a:p>
            <a:pPr lvl="1"/>
            <a:r>
              <a:rPr lang="en-US" sz="2800" dirty="0" smtClean="0"/>
              <a:t>Manufacturing is an excellent career choice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921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Text Box 2"/>
          <p:cNvSpPr txBox="1">
            <a:spLocks noChangeArrowheads="1"/>
          </p:cNvSpPr>
          <p:nvPr/>
        </p:nvSpPr>
        <p:spPr bwMode="auto">
          <a:xfrm>
            <a:off x="685800" y="5029200"/>
            <a:ext cx="784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 b="0">
              <a:latin typeface="Times New Roman" pitchFamily="18" charset="0"/>
            </a:endParaRPr>
          </a:p>
        </p:txBody>
      </p:sp>
      <p:sp>
        <p:nvSpPr>
          <p:cNvPr id="324610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3200" b="0">
              <a:latin typeface="Times New Roman" pitchFamily="18" charset="0"/>
            </a:endParaRPr>
          </a:p>
        </p:txBody>
      </p:sp>
      <p:sp>
        <p:nvSpPr>
          <p:cNvPr id="324611" name="Text Box 4"/>
          <p:cNvSpPr txBox="1">
            <a:spLocks noChangeArrowheads="1"/>
          </p:cNvSpPr>
          <p:nvPr/>
        </p:nvSpPr>
        <p:spPr bwMode="auto">
          <a:xfrm>
            <a:off x="7239000" y="60198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200" b="0">
              <a:latin typeface="Times New Roman" pitchFamily="18" charset="0"/>
            </a:endParaRPr>
          </a:p>
        </p:txBody>
      </p:sp>
      <p:sp>
        <p:nvSpPr>
          <p:cNvPr id="324612" name="Text Box 5"/>
          <p:cNvSpPr txBox="1">
            <a:spLocks noChangeArrowheads="1"/>
          </p:cNvSpPr>
          <p:nvPr/>
        </p:nvSpPr>
        <p:spPr bwMode="auto">
          <a:xfrm>
            <a:off x="8366125" y="1371600"/>
            <a:ext cx="5492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 b="0">
              <a:latin typeface="Times New Roman" pitchFamily="18" charset="0"/>
            </a:endParaRPr>
          </a:p>
        </p:txBody>
      </p:sp>
      <p:sp>
        <p:nvSpPr>
          <p:cNvPr id="324613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5661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4614" name="Rectangle 7"/>
          <p:cNvSpPr>
            <a:spLocks noGrp="1" noChangeArrowheads="1"/>
          </p:cNvSpPr>
          <p:nvPr>
            <p:ph type="title"/>
          </p:nvPr>
        </p:nvSpPr>
        <p:spPr>
          <a:xfrm>
            <a:off x="1408113" y="-228600"/>
            <a:ext cx="7772400" cy="1066800"/>
          </a:xfrm>
        </p:spPr>
        <p:txBody>
          <a:bodyPr/>
          <a:lstStyle/>
          <a:p>
            <a:pPr algn="ctr"/>
            <a:r>
              <a:rPr lang="en-US" sz="1800" b="0" dirty="0" smtClean="0">
                <a:solidFill>
                  <a:srgbClr val="190104"/>
                </a:solidFill>
              </a:rPr>
              <a:t>INDUSTRY &amp; COMMUNITY COLLEGE RECRUITING TOGETHER</a:t>
            </a:r>
          </a:p>
        </p:txBody>
      </p:sp>
      <p:sp>
        <p:nvSpPr>
          <p:cNvPr id="324615" name="Text Box 8"/>
          <p:cNvSpPr txBox="1">
            <a:spLocks noChangeArrowheads="1"/>
          </p:cNvSpPr>
          <p:nvPr/>
        </p:nvSpPr>
        <p:spPr bwMode="auto">
          <a:xfrm>
            <a:off x="685800" y="4694238"/>
            <a:ext cx="78486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 b="0">
              <a:latin typeface="Times New Roman" pitchFamily="18" charset="0"/>
            </a:endParaRPr>
          </a:p>
        </p:txBody>
      </p:sp>
      <p:sp>
        <p:nvSpPr>
          <p:cNvPr id="324616" name="Text Box 9"/>
          <p:cNvSpPr txBox="1">
            <a:spLocks noChangeArrowheads="1"/>
          </p:cNvSpPr>
          <p:nvPr/>
        </p:nvSpPr>
        <p:spPr bwMode="auto">
          <a:xfrm>
            <a:off x="457200" y="1422400"/>
            <a:ext cx="18415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3200" b="0">
              <a:latin typeface="Times New Roman" pitchFamily="18" charset="0"/>
            </a:endParaRPr>
          </a:p>
        </p:txBody>
      </p:sp>
      <p:sp>
        <p:nvSpPr>
          <p:cNvPr id="324617" name="Text Box 10"/>
          <p:cNvSpPr txBox="1">
            <a:spLocks noChangeArrowheads="1"/>
          </p:cNvSpPr>
          <p:nvPr/>
        </p:nvSpPr>
        <p:spPr bwMode="auto">
          <a:xfrm>
            <a:off x="7239000" y="5618163"/>
            <a:ext cx="1524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200" b="0">
              <a:latin typeface="Times New Roman" pitchFamily="18" charset="0"/>
            </a:endParaRPr>
          </a:p>
        </p:txBody>
      </p:sp>
      <p:sp>
        <p:nvSpPr>
          <p:cNvPr id="324618" name="Text Box 11"/>
          <p:cNvSpPr txBox="1">
            <a:spLocks noChangeArrowheads="1"/>
          </p:cNvSpPr>
          <p:nvPr/>
        </p:nvSpPr>
        <p:spPr bwMode="auto">
          <a:xfrm>
            <a:off x="152400" y="1562100"/>
            <a:ext cx="4191000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0" dirty="0">
                <a:solidFill>
                  <a:srgbClr val="080001"/>
                </a:solidFill>
              </a:rPr>
              <a:t>IDEA:   JOINT HELP WANTED ADS IN THE  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 b="0" dirty="0">
                <a:solidFill>
                  <a:srgbClr val="080001"/>
                </a:solidFill>
              </a:rPr>
              <a:t>             LOCAL PAPER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 b="0" dirty="0">
                <a:solidFill>
                  <a:srgbClr val="080001"/>
                </a:solidFill>
              </a:rPr>
              <a:t>-1 AD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 b="0" dirty="0">
                <a:solidFill>
                  <a:srgbClr val="080001"/>
                </a:solidFill>
              </a:rPr>
              <a:t>-1 OR MORE COMPANIES: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 b="0" dirty="0">
                <a:solidFill>
                  <a:srgbClr val="080001"/>
                </a:solidFill>
              </a:rPr>
              <a:t>	-PRAISE THE COLLEGE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 b="0" dirty="0">
                <a:solidFill>
                  <a:srgbClr val="080001"/>
                </a:solidFill>
              </a:rPr>
              <a:t>	-LIST CURRENT JOB OPENINGS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 b="0" dirty="0">
                <a:solidFill>
                  <a:srgbClr val="080001"/>
                </a:solidFill>
              </a:rPr>
              <a:t>	(“THE OPPORTUNITIES”)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 b="0" dirty="0">
                <a:solidFill>
                  <a:srgbClr val="080001"/>
                </a:solidFill>
              </a:rPr>
              <a:t>-COLLEGE: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 b="0" dirty="0">
                <a:solidFill>
                  <a:srgbClr val="080001"/>
                </a:solidFill>
              </a:rPr>
              <a:t>	-DESCRIBES ITS PROGRAM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 b="0" dirty="0">
                <a:solidFill>
                  <a:srgbClr val="080001"/>
                </a:solidFill>
              </a:rPr>
              <a:t>                    THAT FIT THE JOB OPENING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 b="0" dirty="0">
                <a:solidFill>
                  <a:srgbClr val="080001"/>
                </a:solidFill>
              </a:rPr>
              <a:t>	(“THE MEANS”)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 b="0" dirty="0">
                <a:solidFill>
                  <a:srgbClr val="080001"/>
                </a:solidFill>
              </a:rPr>
              <a:t>SOURCE:  CHIPPEWA VALLEY TECHNICAL COLLEGE, EAU CLAIRE, WI</a:t>
            </a:r>
          </a:p>
        </p:txBody>
      </p:sp>
      <p:sp>
        <p:nvSpPr>
          <p:cNvPr id="324619" name="Text Box 12"/>
          <p:cNvSpPr txBox="1">
            <a:spLocks noChangeArrowheads="1"/>
          </p:cNvSpPr>
          <p:nvPr/>
        </p:nvSpPr>
        <p:spPr bwMode="auto">
          <a:xfrm>
            <a:off x="4191000" y="1219200"/>
            <a:ext cx="457200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0" u="sng" dirty="0">
                <a:solidFill>
                  <a:srgbClr val="080001"/>
                </a:solidFill>
              </a:rPr>
              <a:t>Join the Resurgence in Wisconsin Manufacturing</a:t>
            </a:r>
          </a:p>
          <a:p>
            <a:pPr eaLnBrk="0" hangingPunct="0">
              <a:spcBef>
                <a:spcPct val="50000"/>
              </a:spcBef>
            </a:pPr>
            <a:r>
              <a:rPr lang="en-US" sz="1200" b="0" dirty="0">
                <a:solidFill>
                  <a:srgbClr val="080001"/>
                </a:solidFill>
              </a:rPr>
              <a:t>Demand for skilled graduates in the machine trades is again soaring.  We have received requests for more than 100 graduates in Tool and Die and Machine Tool in the past 8 to 10 months.  Graduates in the machine trades are accepting jobs paying $17 to $18 an hour with excellent fringe benefits.  Many third semester students are accepting jobs even as they complete coursework.  The opportunities are excellent.  Classes start every eight weeks.</a:t>
            </a:r>
          </a:p>
          <a:p>
            <a:pPr eaLnBrk="0" hangingPunct="0">
              <a:spcBef>
                <a:spcPct val="50000"/>
              </a:spcBef>
            </a:pPr>
            <a:r>
              <a:rPr lang="en-US" sz="1200" b="0" dirty="0">
                <a:solidFill>
                  <a:srgbClr val="080001"/>
                </a:solidFill>
              </a:rPr>
              <a:t>Contact Manufacturing Technology Campus at 715-874-4604</a:t>
            </a:r>
            <a:r>
              <a:rPr lang="en-US" sz="1200" b="0" dirty="0"/>
              <a:t>.</a:t>
            </a:r>
          </a:p>
          <a:p>
            <a:pPr eaLnBrk="0" hangingPunct="0">
              <a:spcBef>
                <a:spcPct val="50000"/>
              </a:spcBef>
            </a:pPr>
            <a:endParaRPr lang="en-US" sz="1200" b="0" dirty="0"/>
          </a:p>
          <a:p>
            <a:pPr eaLnBrk="0" hangingPunct="0">
              <a:spcBef>
                <a:spcPct val="50000"/>
              </a:spcBef>
            </a:pPr>
            <a:endParaRPr lang="en-US" sz="1200" b="0" dirty="0"/>
          </a:p>
          <a:p>
            <a:pPr eaLnBrk="0" hangingPunct="0">
              <a:spcBef>
                <a:spcPct val="50000"/>
              </a:spcBef>
            </a:pPr>
            <a:endParaRPr lang="en-US" sz="1200" b="0" dirty="0"/>
          </a:p>
          <a:p>
            <a:pPr eaLnBrk="0" hangingPunct="0">
              <a:spcBef>
                <a:spcPct val="50000"/>
              </a:spcBef>
            </a:pPr>
            <a:r>
              <a:rPr lang="en-US" sz="1200" b="0" dirty="0">
                <a:solidFill>
                  <a:srgbClr val="080001"/>
                </a:solidFill>
              </a:rPr>
              <a:t>“CVTC has always played an important role in providing us with qualified candidates.  Right now we have openings for toolmakers starting at $20.00 an hour and machinists starting over $14.00, and we can’t find them fast enough.  I see this as a great career opportunity now and into the future.”</a:t>
            </a:r>
          </a:p>
          <a:p>
            <a:pPr eaLnBrk="0" hangingPunct="0">
              <a:spcBef>
                <a:spcPct val="50000"/>
              </a:spcBef>
            </a:pPr>
            <a:endParaRPr lang="en-US" sz="1200" b="0" dirty="0">
              <a:solidFill>
                <a:srgbClr val="080001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200" b="0" dirty="0">
                <a:solidFill>
                  <a:srgbClr val="080001"/>
                </a:solidFill>
              </a:rPr>
              <a:t>Peggy </a:t>
            </a:r>
            <a:r>
              <a:rPr lang="en-US" sz="1200" b="0" dirty="0" err="1">
                <a:solidFill>
                  <a:srgbClr val="080001"/>
                </a:solidFill>
              </a:rPr>
              <a:t>Schlagenhaufer</a:t>
            </a:r>
            <a:r>
              <a:rPr lang="en-US" sz="1200" b="0" dirty="0">
                <a:solidFill>
                  <a:srgbClr val="080001"/>
                </a:solidFill>
              </a:rPr>
              <a:t>, HR Generalist, Hutchinson Technology</a:t>
            </a:r>
          </a:p>
          <a:p>
            <a:pPr eaLnBrk="0" hangingPunct="0">
              <a:spcBef>
                <a:spcPct val="50000"/>
              </a:spcBef>
            </a:pPr>
            <a:r>
              <a:rPr lang="en-US" sz="1200" b="0" dirty="0">
                <a:solidFill>
                  <a:srgbClr val="080001"/>
                </a:solidFill>
                <a:hlinkClick r:id="rId2"/>
              </a:rPr>
              <a:t>www.htch.com</a:t>
            </a:r>
            <a:endParaRPr lang="en-US" sz="1200" b="0" dirty="0">
              <a:solidFill>
                <a:srgbClr val="080001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200" b="0" dirty="0">
                <a:solidFill>
                  <a:srgbClr val="080001"/>
                </a:solidFill>
              </a:rPr>
              <a:t>Eau Claire Leader Telegram</a:t>
            </a:r>
          </a:p>
          <a:p>
            <a:pPr eaLnBrk="0" hangingPunct="0">
              <a:spcBef>
                <a:spcPct val="50000"/>
              </a:spcBef>
            </a:pPr>
            <a:r>
              <a:rPr lang="en-US" sz="1200" b="0" dirty="0"/>
              <a:t>	</a:t>
            </a:r>
          </a:p>
        </p:txBody>
      </p:sp>
      <p:sp>
        <p:nvSpPr>
          <p:cNvPr id="324620" name="Line 13"/>
          <p:cNvSpPr>
            <a:spLocks noChangeShapeType="1"/>
          </p:cNvSpPr>
          <p:nvPr/>
        </p:nvSpPr>
        <p:spPr bwMode="auto">
          <a:xfrm>
            <a:off x="76200" y="1493838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621" name="Line 14"/>
          <p:cNvSpPr>
            <a:spLocks noChangeShapeType="1"/>
          </p:cNvSpPr>
          <p:nvPr/>
        </p:nvSpPr>
        <p:spPr bwMode="auto">
          <a:xfrm>
            <a:off x="76200" y="5618163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622" name="Line 15"/>
          <p:cNvSpPr>
            <a:spLocks noChangeShapeType="1"/>
          </p:cNvSpPr>
          <p:nvPr/>
        </p:nvSpPr>
        <p:spPr bwMode="auto">
          <a:xfrm>
            <a:off x="3962400" y="1493838"/>
            <a:ext cx="0" cy="412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623" name="Line 16"/>
          <p:cNvSpPr>
            <a:spLocks noChangeShapeType="1"/>
          </p:cNvSpPr>
          <p:nvPr/>
        </p:nvSpPr>
        <p:spPr bwMode="auto">
          <a:xfrm>
            <a:off x="76200" y="1493838"/>
            <a:ext cx="0" cy="412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624" name="Text Box 17"/>
          <p:cNvSpPr txBox="1">
            <a:spLocks noChangeArrowheads="1"/>
          </p:cNvSpPr>
          <p:nvPr/>
        </p:nvSpPr>
        <p:spPr bwMode="auto">
          <a:xfrm>
            <a:off x="8462581" y="1330154"/>
            <a:ext cx="549275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 b="0">
              <a:latin typeface="Times New Roman" pitchFamily="18" charset="0"/>
            </a:endParaRPr>
          </a:p>
        </p:txBody>
      </p:sp>
      <p:sp>
        <p:nvSpPr>
          <p:cNvPr id="324625" name="Line 18"/>
          <p:cNvSpPr>
            <a:spLocks noChangeShapeType="1"/>
          </p:cNvSpPr>
          <p:nvPr/>
        </p:nvSpPr>
        <p:spPr bwMode="auto">
          <a:xfrm>
            <a:off x="4114800" y="1219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626" name="Line 19"/>
          <p:cNvSpPr>
            <a:spLocks noChangeShapeType="1"/>
          </p:cNvSpPr>
          <p:nvPr/>
        </p:nvSpPr>
        <p:spPr bwMode="auto">
          <a:xfrm>
            <a:off x="4114800" y="6172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627" name="Line 20"/>
          <p:cNvSpPr>
            <a:spLocks noChangeShapeType="1"/>
          </p:cNvSpPr>
          <p:nvPr/>
        </p:nvSpPr>
        <p:spPr bwMode="auto">
          <a:xfrm>
            <a:off x="4114800" y="1219200"/>
            <a:ext cx="0" cy="4908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628" name="Line 21"/>
          <p:cNvSpPr>
            <a:spLocks noChangeShapeType="1"/>
          </p:cNvSpPr>
          <p:nvPr/>
        </p:nvSpPr>
        <p:spPr bwMode="auto">
          <a:xfrm>
            <a:off x="8839200" y="1219200"/>
            <a:ext cx="0" cy="490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4629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352800"/>
            <a:ext cx="2362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69135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  </a:t>
            </a:r>
            <a:fld id="{2586887C-A5DE-4CFE-BE4F-E8B02BC3EFFF}" type="slidenum">
              <a:rPr lang="de-CH"/>
              <a:pPr/>
              <a:t>21</a:t>
            </a:fld>
            <a:endParaRPr lang="de-CH"/>
          </a:p>
        </p:txBody>
      </p:sp>
      <p:sp>
        <p:nvSpPr>
          <p:cNvPr id="283650" name="Text Box 2"/>
          <p:cNvSpPr txBox="1">
            <a:spLocks noChangeArrowheads="1"/>
          </p:cNvSpPr>
          <p:nvPr/>
        </p:nvSpPr>
        <p:spPr bwMode="auto">
          <a:xfrm>
            <a:off x="1447800" y="23622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>
              <a:lnSpc>
                <a:spcPct val="100000"/>
              </a:lnSpc>
            </a:pPr>
            <a:endParaRPr lang="en-US" sz="1800"/>
          </a:p>
        </p:txBody>
      </p:sp>
      <p:pic>
        <p:nvPicPr>
          <p:cNvPr id="283651" name="Picture 3" descr="daetwy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26670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2" name="Picture 4" descr="timk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71800"/>
            <a:ext cx="23241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3" name="Picture 5" descr="sarsted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3200400"/>
            <a:ext cx="240030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4" name="Picture 6" descr="amerite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484313"/>
            <a:ext cx="1819275" cy="10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5" name="Picture 7" descr="do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5410200"/>
            <a:ext cx="1981200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6" name="Picture 8" descr="cpc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0"/>
            <a:ext cx="3429000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7" name="Picture 9" descr="blu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343400"/>
            <a:ext cx="20574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575" y="-76200"/>
            <a:ext cx="4862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190104"/>
                </a:solidFill>
              </a:rPr>
              <a:t>Apprenticeship 2000</a:t>
            </a:r>
            <a:endParaRPr lang="en-US" sz="4000" dirty="0">
              <a:solidFill>
                <a:srgbClr val="1901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368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  </a:t>
            </a:r>
            <a:fld id="{B9E16E46-C307-44FD-A399-6D4B9731BFA7}" type="slidenum">
              <a:rPr lang="de-CH"/>
              <a:pPr/>
              <a:t>22</a:t>
            </a:fld>
            <a:endParaRPr lang="de-CH"/>
          </a:p>
        </p:txBody>
      </p:sp>
      <p:pic>
        <p:nvPicPr>
          <p:cNvPr id="287746" name="Picture 2" descr="d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4257675"/>
            <a:ext cx="1143000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47" name="Picture 3" descr="cpc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53000"/>
            <a:ext cx="1447800" cy="21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48" name="Picture 4" descr="amerite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0"/>
            <a:ext cx="914400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49" name="Picture 5" descr="daetwyl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276600"/>
            <a:ext cx="990600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0" name="Picture 6" descr="sarsted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962400"/>
            <a:ext cx="990600" cy="2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1" name="Picture 7" descr="timk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657600"/>
            <a:ext cx="762000" cy="15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2" name="Picture 8" descr="blu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71800"/>
            <a:ext cx="685800" cy="15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753" name="Text Box 9"/>
          <p:cNvSpPr txBox="1">
            <a:spLocks noChangeArrowheads="1"/>
          </p:cNvSpPr>
          <p:nvPr/>
        </p:nvSpPr>
        <p:spPr bwMode="auto">
          <a:xfrm>
            <a:off x="2590800" y="76200"/>
            <a:ext cx="670560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3200" dirty="0">
                <a:solidFill>
                  <a:srgbClr val="190104"/>
                </a:solidFill>
              </a:rPr>
              <a:t>Why Partnership of Companies?</a:t>
            </a:r>
            <a:endParaRPr lang="de-AT" sz="3200" dirty="0">
              <a:solidFill>
                <a:srgbClr val="190104"/>
              </a:solidFill>
            </a:endParaRPr>
          </a:p>
        </p:txBody>
      </p:sp>
      <p:sp>
        <p:nvSpPr>
          <p:cNvPr id="287754" name="Text Box 10"/>
          <p:cNvSpPr txBox="1">
            <a:spLocks noChangeArrowheads="1"/>
          </p:cNvSpPr>
          <p:nvPr/>
        </p:nvSpPr>
        <p:spPr bwMode="auto">
          <a:xfrm>
            <a:off x="1331913" y="2263775"/>
            <a:ext cx="6172200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FF4208"/>
              </a:buClr>
              <a:buFont typeface="Wingdings 2" pitchFamily="18" charset="2"/>
              <a:buChar char="¢"/>
            </a:pPr>
            <a:r>
              <a:rPr lang="en-US" sz="2400" dirty="0">
                <a:solidFill>
                  <a:srgbClr val="190104"/>
                </a:solidFill>
              </a:rPr>
              <a:t>  Strength in numbers (school)</a:t>
            </a:r>
          </a:p>
          <a:p>
            <a:pPr eaLnBrk="0" hangingPunct="0">
              <a:lnSpc>
                <a:spcPct val="100000"/>
              </a:lnSpc>
              <a:buClr>
                <a:srgbClr val="FF4208"/>
              </a:buClr>
              <a:buFont typeface="Wingdings 2" pitchFamily="18" charset="2"/>
              <a:buChar char="¢"/>
            </a:pPr>
            <a:r>
              <a:rPr lang="en-US" sz="2400" dirty="0">
                <a:solidFill>
                  <a:srgbClr val="190104"/>
                </a:solidFill>
              </a:rPr>
              <a:t>  Recruiting is shared</a:t>
            </a:r>
          </a:p>
          <a:p>
            <a:pPr eaLnBrk="0" hangingPunct="0">
              <a:lnSpc>
                <a:spcPct val="100000"/>
              </a:lnSpc>
              <a:buClr>
                <a:srgbClr val="FF4208"/>
              </a:buClr>
              <a:buFont typeface="Wingdings 2" pitchFamily="18" charset="2"/>
              <a:buChar char="¢"/>
            </a:pPr>
            <a:r>
              <a:rPr lang="en-US" sz="2400" dirty="0">
                <a:solidFill>
                  <a:srgbClr val="190104"/>
                </a:solidFill>
              </a:rPr>
              <a:t>  One program</a:t>
            </a:r>
          </a:p>
          <a:p>
            <a:pPr eaLnBrk="0" hangingPunct="0">
              <a:lnSpc>
                <a:spcPct val="100000"/>
              </a:lnSpc>
              <a:buClr>
                <a:srgbClr val="FF4208"/>
              </a:buClr>
              <a:buFont typeface="Wingdings 2" pitchFamily="18" charset="2"/>
              <a:buChar char="¢"/>
            </a:pPr>
            <a:r>
              <a:rPr lang="en-US" sz="2400" dirty="0">
                <a:solidFill>
                  <a:srgbClr val="190104"/>
                </a:solidFill>
              </a:rPr>
              <a:t>  Expenses are shared (graduation, advertisement…..)</a:t>
            </a:r>
          </a:p>
          <a:p>
            <a:pPr eaLnBrk="0" hangingPunct="0">
              <a:lnSpc>
                <a:spcPct val="100000"/>
              </a:lnSpc>
              <a:buClr>
                <a:srgbClr val="FF4208"/>
              </a:buClr>
              <a:buFont typeface="Wingdings 2" pitchFamily="18" charset="2"/>
              <a:buChar char="¢"/>
            </a:pPr>
            <a:r>
              <a:rPr lang="en-US" sz="2400" dirty="0">
                <a:solidFill>
                  <a:srgbClr val="190104"/>
                </a:solidFill>
              </a:rPr>
              <a:t>  To share knowledge</a:t>
            </a:r>
          </a:p>
          <a:p>
            <a:pPr eaLnBrk="0" hangingPunct="0">
              <a:lnSpc>
                <a:spcPct val="100000"/>
              </a:lnSpc>
              <a:buClr>
                <a:srgbClr val="FF4208"/>
              </a:buClr>
              <a:buFont typeface="Wingdings 2" pitchFamily="18" charset="2"/>
              <a:buChar char="¢"/>
            </a:pPr>
            <a:r>
              <a:rPr lang="en-US" sz="2400" dirty="0">
                <a:solidFill>
                  <a:srgbClr val="190104"/>
                </a:solidFill>
              </a:rPr>
              <a:t>  Agreement between Companies (job hoppers)</a:t>
            </a:r>
          </a:p>
          <a:p>
            <a:pPr eaLnBrk="0" hangingPunct="0">
              <a:lnSpc>
                <a:spcPct val="100000"/>
              </a:lnSpc>
              <a:buClr>
                <a:srgbClr val="FF4208"/>
              </a:buClr>
              <a:buFont typeface="Wingdings 2" pitchFamily="18" charset="2"/>
              <a:buChar char="¢"/>
            </a:pPr>
            <a:r>
              <a:rPr lang="en-US" sz="2400" dirty="0">
                <a:solidFill>
                  <a:srgbClr val="190104"/>
                </a:solidFill>
              </a:rPr>
              <a:t>  Soon or later everyone needs a favor</a:t>
            </a:r>
          </a:p>
        </p:txBody>
      </p:sp>
    </p:spTree>
    <p:extLst>
      <p:ext uri="{BB962C8B-B14F-4D97-AF65-F5344CB8AC3E}">
        <p14:creationId xmlns:p14="http://schemas.microsoft.com/office/powerpoint/2010/main" val="1431105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  </a:t>
            </a:r>
            <a:fld id="{6CAABC75-5086-4AB0-8171-13839F9F0BFF}" type="slidenum">
              <a:rPr lang="de-CH"/>
              <a:pPr/>
              <a:t>23</a:t>
            </a:fld>
            <a:endParaRPr lang="de-CH"/>
          </a:p>
        </p:txBody>
      </p:sp>
      <p:sp>
        <p:nvSpPr>
          <p:cNvPr id="285698" name="Text Box 2"/>
          <p:cNvSpPr txBox="1">
            <a:spLocks noChangeArrowheads="1"/>
          </p:cNvSpPr>
          <p:nvPr/>
        </p:nvSpPr>
        <p:spPr bwMode="auto">
          <a:xfrm>
            <a:off x="1373188" y="1295400"/>
            <a:ext cx="7086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FF4208"/>
              </a:buClr>
              <a:buFont typeface="Wingdings 2" pitchFamily="18" charset="2"/>
              <a:buChar char="¢"/>
            </a:pPr>
            <a:r>
              <a:rPr lang="en-US" sz="2400" b="0" dirty="0">
                <a:solidFill>
                  <a:srgbClr val="190104"/>
                </a:solidFill>
                <a:latin typeface="Helvetica" charset="0"/>
              </a:rPr>
              <a:t>  </a:t>
            </a:r>
            <a:r>
              <a:rPr lang="en-US" sz="2400" dirty="0">
                <a:solidFill>
                  <a:srgbClr val="190104"/>
                </a:solidFill>
                <a:latin typeface="Helvetica" charset="0"/>
              </a:rPr>
              <a:t>Learning Manufacturing Skills Hands-On</a:t>
            </a:r>
          </a:p>
          <a:p>
            <a:pPr eaLnBrk="0" hangingPunct="0">
              <a:lnSpc>
                <a:spcPct val="100000"/>
              </a:lnSpc>
              <a:buClr>
                <a:srgbClr val="FF4208"/>
              </a:buClr>
              <a:buFont typeface="Wingdings 2" pitchFamily="18" charset="2"/>
              <a:buChar char="¢"/>
            </a:pPr>
            <a:r>
              <a:rPr lang="en-US" sz="2400" dirty="0">
                <a:solidFill>
                  <a:srgbClr val="190104"/>
                </a:solidFill>
                <a:latin typeface="Helvetica" charset="0"/>
              </a:rPr>
              <a:t>  Dual Training …. Theory in College, Hands-on at Sponsor Company</a:t>
            </a:r>
          </a:p>
          <a:p>
            <a:pPr eaLnBrk="0" hangingPunct="0">
              <a:lnSpc>
                <a:spcPct val="100000"/>
              </a:lnSpc>
              <a:buClr>
                <a:srgbClr val="FF4208"/>
              </a:buClr>
              <a:buFont typeface="Wingdings 2" pitchFamily="18" charset="2"/>
              <a:buChar char="¢"/>
            </a:pPr>
            <a:r>
              <a:rPr lang="en-US" sz="2400" dirty="0">
                <a:solidFill>
                  <a:srgbClr val="190104"/>
                </a:solidFill>
                <a:latin typeface="Helvetica" charset="0"/>
              </a:rPr>
              <a:t>  Scholarship ( free college and tuition)</a:t>
            </a:r>
          </a:p>
          <a:p>
            <a:pPr eaLnBrk="0" hangingPunct="0">
              <a:lnSpc>
                <a:spcPct val="100000"/>
              </a:lnSpc>
              <a:buClr>
                <a:srgbClr val="FF4208"/>
              </a:buClr>
              <a:buFont typeface="Wingdings 2" pitchFamily="18" charset="2"/>
              <a:buChar char="¢"/>
            </a:pPr>
            <a:r>
              <a:rPr lang="en-US" sz="2400" dirty="0">
                <a:solidFill>
                  <a:srgbClr val="190104"/>
                </a:solidFill>
                <a:latin typeface="Helvetica" charset="0"/>
              </a:rPr>
              <a:t>  Manufacturing Technology Degree ( AAS )</a:t>
            </a:r>
          </a:p>
          <a:p>
            <a:pPr eaLnBrk="0" hangingPunct="0">
              <a:lnSpc>
                <a:spcPct val="100000"/>
              </a:lnSpc>
              <a:buClr>
                <a:srgbClr val="FF4208"/>
              </a:buClr>
              <a:buFont typeface="Wingdings 2" pitchFamily="18" charset="2"/>
              <a:buChar char="¢"/>
            </a:pPr>
            <a:r>
              <a:rPr lang="en-US" sz="2400" dirty="0">
                <a:solidFill>
                  <a:srgbClr val="190104"/>
                </a:solidFill>
                <a:latin typeface="Helvetica" charset="0"/>
              </a:rPr>
              <a:t>  Journeyman Certificate by the Department of Labor</a:t>
            </a:r>
          </a:p>
          <a:p>
            <a:pPr eaLnBrk="0" hangingPunct="0">
              <a:lnSpc>
                <a:spcPct val="100000"/>
              </a:lnSpc>
              <a:buClr>
                <a:srgbClr val="FF4208"/>
              </a:buClr>
              <a:buFont typeface="Wingdings 2" pitchFamily="18" charset="2"/>
              <a:buChar char="¢"/>
            </a:pPr>
            <a:r>
              <a:rPr lang="en-US" sz="2400" dirty="0">
                <a:solidFill>
                  <a:srgbClr val="190104"/>
                </a:solidFill>
                <a:latin typeface="Helvetica" charset="0"/>
              </a:rPr>
              <a:t>  Guaranteed Employment After Graduation</a:t>
            </a:r>
          </a:p>
        </p:txBody>
      </p:sp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2057400" y="685800"/>
            <a:ext cx="49530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1800" dirty="0">
                <a:solidFill>
                  <a:srgbClr val="190104"/>
                </a:solidFill>
              </a:rPr>
              <a:t>European Based Technical Training</a:t>
            </a:r>
            <a:endParaRPr lang="de-AT" sz="1800" dirty="0">
              <a:solidFill>
                <a:srgbClr val="190104"/>
              </a:solidFill>
            </a:endParaRPr>
          </a:p>
        </p:txBody>
      </p:sp>
      <p:pic>
        <p:nvPicPr>
          <p:cNvPr id="285700" name="Picture 4" descr="ApprenticeshipHi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19600"/>
            <a:ext cx="2667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701" name="Picture 5" descr="ApprenticeshipHi0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9600"/>
            <a:ext cx="2667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764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  </a:t>
            </a:r>
            <a:fld id="{9C36836C-FC5D-4F94-8D6E-2A615E75ED3B}" type="slidenum">
              <a:rPr lang="de-CH"/>
              <a:pPr/>
              <a:t>24</a:t>
            </a:fld>
            <a:endParaRPr lang="de-CH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1950" y="990600"/>
            <a:ext cx="4132263" cy="392112"/>
          </a:xfrm>
          <a:noFill/>
          <a:ln/>
        </p:spPr>
        <p:txBody>
          <a:bodyPr/>
          <a:lstStyle/>
          <a:p>
            <a:r>
              <a:rPr lang="en-US" dirty="0"/>
              <a:t>2006 Apprenticeship Signing Group</a:t>
            </a:r>
          </a:p>
        </p:txBody>
      </p:sp>
      <p:pic>
        <p:nvPicPr>
          <p:cNvPr id="289795" name="Picture 3" descr="APP-2006_Sig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17700"/>
            <a:ext cx="7056437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3572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  </a:t>
            </a:r>
            <a:fld id="{9DA586B2-0775-4697-B84C-D08096C17B8A}" type="slidenum">
              <a:rPr lang="de-CH"/>
              <a:pPr/>
              <a:t>25</a:t>
            </a:fld>
            <a:endParaRPr lang="de-CH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9144000" cy="5256212"/>
          </a:xfrm>
          <a:noFill/>
          <a:ln/>
        </p:spPr>
        <p:txBody>
          <a:bodyPr/>
          <a:lstStyle/>
          <a:p>
            <a:pPr algn="ctr"/>
            <a:endParaRPr lang="en-US" b="1" dirty="0"/>
          </a:p>
          <a:p>
            <a:r>
              <a:rPr lang="en-US" dirty="0" smtClean="0"/>
              <a:t> Avg.  age (all employee’s) – 34.3</a:t>
            </a:r>
          </a:p>
          <a:p>
            <a:r>
              <a:rPr lang="en-US" dirty="0" smtClean="0"/>
              <a:t> Avg. age (</a:t>
            </a:r>
            <a:r>
              <a:rPr lang="en-US" dirty="0" err="1" smtClean="0"/>
              <a:t>manuf</a:t>
            </a:r>
            <a:r>
              <a:rPr lang="en-US" dirty="0" smtClean="0"/>
              <a:t> / design only ) – 30.4</a:t>
            </a:r>
          </a:p>
          <a:p>
            <a:r>
              <a:rPr lang="en-US" dirty="0" smtClean="0"/>
              <a:t> Avg. tenure (all excluding </a:t>
            </a:r>
            <a:r>
              <a:rPr lang="en-US" dirty="0"/>
              <a:t>S</a:t>
            </a:r>
            <a:r>
              <a:rPr lang="en-US" dirty="0" smtClean="0"/>
              <a:t>teve ) – 6.74 </a:t>
            </a:r>
            <a:r>
              <a:rPr lang="en-US" dirty="0" err="1" smtClean="0"/>
              <a:t>yrs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 smtClean="0"/>
              <a:t>avg</a:t>
            </a:r>
            <a:r>
              <a:rPr lang="en-US" dirty="0" smtClean="0"/>
              <a:t> tenure ( all, excl. Steve, and (2) 1st year apprentices) – 7.37 </a:t>
            </a:r>
            <a:r>
              <a:rPr lang="en-US" dirty="0" err="1" smtClean="0"/>
              <a:t>yrs</a:t>
            </a:r>
            <a:endParaRPr lang="en-US" dirty="0" smtClean="0"/>
          </a:p>
          <a:p>
            <a:r>
              <a:rPr lang="en-US" dirty="0" err="1" smtClean="0"/>
              <a:t>Avg</a:t>
            </a:r>
            <a:r>
              <a:rPr lang="en-US" dirty="0" smtClean="0"/>
              <a:t> wage / </a:t>
            </a:r>
            <a:r>
              <a:rPr lang="en-US" dirty="0" err="1" smtClean="0"/>
              <a:t>hr</a:t>
            </a:r>
            <a:r>
              <a:rPr lang="en-US" dirty="0" smtClean="0"/>
              <a:t> ( </a:t>
            </a:r>
            <a:r>
              <a:rPr lang="en-US" dirty="0" err="1" smtClean="0"/>
              <a:t>manf</a:t>
            </a:r>
            <a:r>
              <a:rPr lang="en-US" dirty="0" smtClean="0"/>
              <a:t> + design ) - $19.07  </a:t>
            </a:r>
          </a:p>
          <a:p>
            <a:r>
              <a:rPr lang="en-US" dirty="0" smtClean="0"/>
              <a:t> Current apprentice/grads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err="1"/>
              <a:t>M</a:t>
            </a:r>
            <a:r>
              <a:rPr lang="en-US" sz="2400" dirty="0" err="1" smtClean="0"/>
              <a:t>anuf</a:t>
            </a:r>
            <a:r>
              <a:rPr lang="en-US" sz="2400" dirty="0" smtClean="0"/>
              <a:t>/design = 33%</a:t>
            </a:r>
          </a:p>
          <a:p>
            <a:pPr lvl="1"/>
            <a:r>
              <a:rPr lang="en-US" sz="2400" dirty="0" smtClean="0"/>
              <a:t>Total company = 28%</a:t>
            </a:r>
            <a:endParaRPr lang="en-US" sz="2400" dirty="0"/>
          </a:p>
        </p:txBody>
      </p:sp>
      <p:pic>
        <p:nvPicPr>
          <p:cNvPr id="291843" name="Picture 3" descr="Apprenticeship Logo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4419600" cy="5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83403"/>
            <a:ext cx="7696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0B2A"/>
              </a:buClr>
              <a:buSzPct val="80000"/>
            </a:pPr>
            <a:r>
              <a:rPr lang="en-US" sz="2400" kern="0" dirty="0" smtClean="0">
                <a:solidFill>
                  <a:srgbClr val="2A2A40"/>
                </a:solidFill>
              </a:rPr>
              <a:t>Statistics of Ameritech as of ~ 2007 </a:t>
            </a:r>
            <a:endParaRPr lang="en-US" sz="2400" kern="0" dirty="0">
              <a:solidFill>
                <a:srgbClr val="2A2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223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752600" y="-228600"/>
            <a:ext cx="7239000" cy="838200"/>
          </a:xfrm>
        </p:spPr>
        <p:txBody>
          <a:bodyPr/>
          <a:lstStyle/>
          <a:p>
            <a:pPr algn="ctr"/>
            <a:r>
              <a:rPr lang="en-US" altLang="en-US" sz="2400" dirty="0" smtClean="0">
                <a:solidFill>
                  <a:srgbClr val="190104"/>
                </a:solidFill>
              </a:rPr>
              <a:t>Simple Solutions to Improving Image Nationally</a:t>
            </a:r>
          </a:p>
        </p:txBody>
      </p:sp>
      <p:pic>
        <p:nvPicPr>
          <p:cNvPr id="57347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1" t="6769" r="16283" b="4616"/>
          <a:stretch>
            <a:fillRect/>
          </a:stretch>
        </p:blipFill>
        <p:spPr>
          <a:xfrm>
            <a:off x="1295400" y="1066800"/>
            <a:ext cx="6705600" cy="5638800"/>
          </a:xfrm>
        </p:spPr>
      </p:pic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E40B2A"/>
              </a:buClr>
              <a:buSzPct val="80000"/>
              <a:buFont typeface="Wingdings" pitchFamily="2" charset="2"/>
              <a:buChar char="l"/>
              <a:defRPr sz="24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40B2A"/>
              </a:buClr>
              <a:buSzPct val="70000"/>
              <a:buFont typeface="Wingdings" pitchFamily="2" charset="2"/>
              <a:buChar char="l"/>
              <a:defRPr sz="20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40B2A"/>
              </a:buClr>
              <a:buSzPct val="65000"/>
              <a:buFont typeface="Wingdings" pitchFamily="2" charset="2"/>
              <a:buChar char="l"/>
              <a:defRPr sz="16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40B2A"/>
              </a:buClr>
              <a:buSzPct val="6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40B2A"/>
              </a:buClr>
              <a:buSzPct val="4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0B2A"/>
              </a:buClr>
              <a:buSzPct val="4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0B2A"/>
              </a:buClr>
              <a:buSzPct val="4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0B2A"/>
              </a:buClr>
              <a:buSzPct val="4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0B2A"/>
              </a:buClr>
              <a:buSzPct val="4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DC28231-5E3A-408A-9A54-5AE7CACF30A5}" type="slidenum">
              <a:rPr lang="en-US" altLang="en-US" sz="1800" smtClean="0">
                <a:solidFill>
                  <a:srgbClr val="666699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800" smtClean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289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152400"/>
            <a:ext cx="7239000" cy="9144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130104"/>
                </a:solidFill>
              </a:rPr>
              <a:t>Adopt Better Terminology</a:t>
            </a:r>
            <a:endParaRPr lang="en-US" sz="3200" dirty="0">
              <a:solidFill>
                <a:srgbClr val="13010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423603"/>
              </p:ext>
            </p:extLst>
          </p:nvPr>
        </p:nvGraphicFramePr>
        <p:xfrm>
          <a:off x="1097280" y="2362200"/>
          <a:ext cx="6751320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2865120"/>
                <a:gridCol w="38862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13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Current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13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Proposed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13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High skill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13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Academic skill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13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Middle skill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13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Technical skill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13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Low skill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13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Manual skill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98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752600" y="-228600"/>
            <a:ext cx="7239000" cy="914400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rgbClr val="190104"/>
                </a:solidFill>
              </a:rPr>
              <a:t>And Improve Image Locally 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226753"/>
              </p:ext>
            </p:extLst>
          </p:nvPr>
        </p:nvGraphicFramePr>
        <p:xfrm>
          <a:off x="533400" y="1262063"/>
          <a:ext cx="8305800" cy="4486719"/>
        </p:xfrm>
        <a:graphic>
          <a:graphicData uri="http://schemas.openxmlformats.org/drawingml/2006/table">
            <a:tbl>
              <a:tblPr firstRow="1" firstCol="1" bandRow="1"/>
              <a:tblGrid>
                <a:gridCol w="3657600"/>
                <a:gridCol w="4648200"/>
              </a:tblGrid>
              <a:tr h="5608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Issue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Solution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“Trades</a:t>
                      </a:r>
                      <a:r>
                        <a:rPr lang="en-US" sz="3200" dirty="0" smtClean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” and “vocations” </a:t>
                      </a:r>
                      <a:r>
                        <a:rPr lang="en-US" sz="32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image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Call them “Professions”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6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“Middle skills”</a:t>
                      </a:r>
                      <a:endParaRPr lang="en-US" sz="3200" dirty="0">
                        <a:solidFill>
                          <a:srgbClr val="1901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“Technical Skills”</a:t>
                      </a:r>
                      <a:endParaRPr lang="en-US" sz="3200" dirty="0">
                        <a:solidFill>
                          <a:srgbClr val="1901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3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Manufacturing career </a:t>
                      </a:r>
                      <a:r>
                        <a:rPr lang="en-US" sz="3200" dirty="0" smtClean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image</a:t>
                      </a:r>
                      <a:r>
                        <a:rPr lang="en-US" sz="3200" baseline="0" dirty="0" smtClean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due to</a:t>
                      </a:r>
                      <a:r>
                        <a:rPr lang="en-US" sz="3200" dirty="0" smtClean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offshoring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Industry</a:t>
                      </a:r>
                      <a:r>
                        <a:rPr lang="en-US" sz="3200" baseline="0" dirty="0" smtClean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collect and </a:t>
                      </a:r>
                      <a:r>
                        <a:rPr lang="en-US" sz="3200" dirty="0" smtClean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media </a:t>
                      </a:r>
                      <a:r>
                        <a:rPr lang="en-US" sz="32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report the local reshoring case of the </a:t>
                      </a:r>
                      <a:r>
                        <a:rPr lang="en-US" sz="3200" dirty="0" smtClean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month.  Use our Case Studies feature.</a:t>
                      </a:r>
                      <a:endParaRPr lang="en-US" sz="3200" dirty="0">
                        <a:solidFill>
                          <a:srgbClr val="1901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38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E40B2A"/>
              </a:buClr>
              <a:buSzPct val="80000"/>
              <a:buFont typeface="Wingdings" pitchFamily="2" charset="2"/>
              <a:buChar char="l"/>
              <a:defRPr sz="24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40B2A"/>
              </a:buClr>
              <a:buSzPct val="70000"/>
              <a:buFont typeface="Wingdings" pitchFamily="2" charset="2"/>
              <a:buChar char="l"/>
              <a:defRPr sz="20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40B2A"/>
              </a:buClr>
              <a:buSzPct val="65000"/>
              <a:buFont typeface="Wingdings" pitchFamily="2" charset="2"/>
              <a:buChar char="l"/>
              <a:defRPr sz="16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40B2A"/>
              </a:buClr>
              <a:buSzPct val="6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40B2A"/>
              </a:buClr>
              <a:buSzPct val="4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0B2A"/>
              </a:buClr>
              <a:buSzPct val="4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0B2A"/>
              </a:buClr>
              <a:buSzPct val="4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0B2A"/>
              </a:buClr>
              <a:buSzPct val="4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0B2A"/>
              </a:buClr>
              <a:buSzPct val="4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899B029-4E59-4526-9518-183EAB73238B}" type="slidenum">
              <a:rPr lang="en-US" altLang="en-US" sz="1800" smtClean="0">
                <a:solidFill>
                  <a:srgbClr val="666699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800" smtClean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68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228600"/>
            <a:ext cx="7239000" cy="914400"/>
          </a:xfrm>
        </p:spPr>
        <p:txBody>
          <a:bodyPr/>
          <a:lstStyle/>
          <a:p>
            <a:r>
              <a:rPr lang="en-US" dirty="0" err="1" smtClean="0">
                <a:solidFill>
                  <a:srgbClr val="190104"/>
                </a:solidFill>
              </a:rPr>
              <a:t>Mour</a:t>
            </a:r>
            <a:r>
              <a:rPr lang="en-US" dirty="0" smtClean="0">
                <a:solidFill>
                  <a:srgbClr val="190104"/>
                </a:solidFill>
              </a:rPr>
              <a:t> Recommendations</a:t>
            </a:r>
            <a:endParaRPr lang="en-US" dirty="0">
              <a:solidFill>
                <a:srgbClr val="1901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8305800" cy="4572000"/>
          </a:xfrm>
        </p:spPr>
        <p:txBody>
          <a:bodyPr/>
          <a:lstStyle/>
          <a:p>
            <a:r>
              <a:rPr lang="en-US" dirty="0" smtClean="0"/>
              <a:t>Local:</a:t>
            </a:r>
          </a:p>
          <a:p>
            <a:pPr lvl="1"/>
            <a:r>
              <a:rPr lang="en-US" dirty="0" smtClean="0"/>
              <a:t>Document that training pays locally</a:t>
            </a:r>
          </a:p>
          <a:p>
            <a:pPr lvl="1"/>
            <a:r>
              <a:rPr lang="en-US" dirty="0" smtClean="0"/>
              <a:t>Document and promote local reshoring successes</a:t>
            </a:r>
          </a:p>
          <a:p>
            <a:pPr lvl="1"/>
            <a:r>
              <a:rPr lang="en-US" dirty="0" smtClean="0"/>
              <a:t>Skilled “professions” not “trades” or “vocations”</a:t>
            </a:r>
          </a:p>
          <a:p>
            <a:pPr lvl="1"/>
            <a:r>
              <a:rPr lang="en-US" dirty="0" smtClean="0"/>
              <a:t>Show that much of the university degree income difference is tied to family socio-economics</a:t>
            </a:r>
          </a:p>
          <a:p>
            <a:pPr lvl="1"/>
            <a:r>
              <a:rPr lang="en-US" dirty="0" smtClean="0"/>
              <a:t>ROI on training vs. specific degree fields</a:t>
            </a:r>
          </a:p>
          <a:p>
            <a:r>
              <a:rPr lang="en-US" dirty="0" smtClean="0"/>
              <a:t>National:</a:t>
            </a:r>
          </a:p>
          <a:p>
            <a:pPr lvl="1"/>
            <a:r>
              <a:rPr lang="en-US" dirty="0" smtClean="0"/>
              <a:t>On-line library of promotional material.</a:t>
            </a:r>
          </a:p>
          <a:p>
            <a:pPr lvl="1"/>
            <a:r>
              <a:rPr lang="en-US" dirty="0" smtClean="0"/>
              <a:t>Apprentice loans like student loans</a:t>
            </a:r>
          </a:p>
          <a:p>
            <a:pPr lvl="1"/>
            <a:r>
              <a:rPr lang="en-US" dirty="0" smtClean="0"/>
              <a:t>SBA loans require apprentice hires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337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 smtClean="0"/>
              <a:t>Background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479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228600"/>
            <a:ext cx="72390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190104"/>
                </a:solidFill>
              </a:rPr>
              <a:t>Our Programs</a:t>
            </a:r>
            <a:endParaRPr lang="en-US" dirty="0">
              <a:solidFill>
                <a:srgbClr val="190104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Reshoring Initiative </a:t>
            </a:r>
            <a:r>
              <a:rPr lang="en-US" dirty="0"/>
              <a:t>w</a:t>
            </a:r>
            <a:r>
              <a:rPr lang="en-US" dirty="0" smtClean="0"/>
              <a:t>ould be pleased to advise states, cities or companies in adopting one of our skilled workforce programs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1"/>
            <a:r>
              <a:rPr lang="en-US" u="sng" dirty="0" smtClean="0">
                <a:hlinkClick r:id="rId2"/>
              </a:rPr>
              <a:t>National Skilled </a:t>
            </a:r>
            <a:r>
              <a:rPr lang="en-US" u="sng" dirty="0">
                <a:hlinkClick r:id="rId2"/>
              </a:rPr>
              <a:t>Workforce</a:t>
            </a:r>
            <a:r>
              <a:rPr lang="en-US" dirty="0">
                <a:hlinkClick r:id="rId2"/>
              </a:rPr>
              <a:t> </a:t>
            </a:r>
            <a:r>
              <a:rPr lang="en-US" dirty="0"/>
              <a:t>- </a:t>
            </a:r>
            <a:r>
              <a:rPr lang="en-US" dirty="0">
                <a:solidFill>
                  <a:schemeClr val="tx2"/>
                </a:solidFill>
              </a:rPr>
              <a:t>ideas for national high payback skills and training actions </a:t>
            </a:r>
          </a:p>
          <a:p>
            <a:pPr lvl="1"/>
            <a:r>
              <a:rPr lang="en-US" u="sng" smtClean="0">
                <a:hlinkClick r:id="rId3"/>
              </a:rPr>
              <a:t>Skilled </a:t>
            </a:r>
            <a:r>
              <a:rPr lang="en-US" u="sng" dirty="0">
                <a:hlinkClick r:id="rId3"/>
              </a:rPr>
              <a:t>Workforce Program</a:t>
            </a:r>
            <a:r>
              <a:rPr lang="en-US" u="sng" dirty="0"/>
              <a:t> </a:t>
            </a:r>
            <a:r>
              <a:rPr lang="en-US" dirty="0"/>
              <a:t>– ideas for local high payback skills programs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9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228600"/>
            <a:ext cx="72390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190104"/>
                </a:solidFill>
              </a:rPr>
              <a:t>Workforce: Current Situation</a:t>
            </a:r>
            <a:endParaRPr lang="en-US" dirty="0">
              <a:solidFill>
                <a:srgbClr val="1901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5105400"/>
          </a:xfrm>
        </p:spPr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82% </a:t>
            </a:r>
            <a:r>
              <a:rPr lang="en-US" sz="3200" dirty="0"/>
              <a:t>of </a:t>
            </a:r>
            <a:r>
              <a:rPr lang="en-US" sz="3200" dirty="0" smtClean="0"/>
              <a:t>manufacturers: enthusiastically seeking</a:t>
            </a:r>
          </a:p>
          <a:p>
            <a:pPr lvl="1"/>
            <a:r>
              <a:rPr lang="en-US" sz="2800" dirty="0"/>
              <a:t>Engineers</a:t>
            </a:r>
          </a:p>
          <a:p>
            <a:pPr lvl="1"/>
            <a:r>
              <a:rPr lang="en-US" sz="2800" dirty="0" smtClean="0"/>
              <a:t>CNC and 3D operators and programmers (critical)</a:t>
            </a:r>
          </a:p>
          <a:p>
            <a:r>
              <a:rPr lang="en-US" sz="3200" dirty="0" smtClean="0"/>
              <a:t>Excess supply of non-technical university graduates (40%)</a:t>
            </a:r>
          </a:p>
          <a:p>
            <a:r>
              <a:rPr lang="en-US" sz="3200" dirty="0" smtClean="0"/>
              <a:t>Soaring student debt</a:t>
            </a:r>
          </a:p>
          <a:p>
            <a:r>
              <a:rPr lang="en-US" sz="3200" dirty="0" smtClean="0"/>
              <a:t>Manufacturing:</a:t>
            </a:r>
          </a:p>
          <a:p>
            <a:pPr lvl="1"/>
            <a:r>
              <a:rPr lang="en-US" sz="3200" dirty="0"/>
              <a:t>H</a:t>
            </a:r>
            <a:r>
              <a:rPr lang="en-US" sz="3200" dirty="0" smtClean="0"/>
              <a:t>as shifted largely to modern high tech</a:t>
            </a:r>
          </a:p>
          <a:p>
            <a:pPr lvl="1"/>
            <a:r>
              <a:rPr lang="en-US" sz="3200" dirty="0" smtClean="0"/>
              <a:t>Is growing</a:t>
            </a:r>
          </a:p>
          <a:p>
            <a:pPr lvl="1"/>
            <a:r>
              <a:rPr lang="en-US" sz="3200" dirty="0" smtClean="0"/>
              <a:t>Pays well! (avg. 19% more than non-mfg)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0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228600"/>
            <a:ext cx="7924800" cy="914400"/>
          </a:xfrm>
        </p:spPr>
        <p:txBody>
          <a:bodyPr/>
          <a:lstStyle/>
          <a:p>
            <a:r>
              <a:rPr lang="en-US" sz="2400" dirty="0" smtClean="0">
                <a:solidFill>
                  <a:srgbClr val="080001"/>
                </a:solidFill>
              </a:rPr>
              <a:t>Trend Towards Training like in Switzerland and Germany</a:t>
            </a:r>
            <a:endParaRPr lang="en-US" sz="2400" dirty="0">
              <a:solidFill>
                <a:srgbClr val="0800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Apprenticeships</a:t>
            </a:r>
          </a:p>
          <a:p>
            <a:r>
              <a:rPr lang="en-US" sz="2800" dirty="0" smtClean="0"/>
              <a:t>Strong academic and technical training</a:t>
            </a:r>
          </a:p>
          <a:p>
            <a:r>
              <a:rPr lang="en-US" sz="2800" dirty="0" smtClean="0"/>
              <a:t>Creating, innovating, team skills</a:t>
            </a:r>
          </a:p>
          <a:p>
            <a:r>
              <a:rPr lang="en-US" sz="2800" dirty="0" smtClean="0"/>
              <a:t>CNC, computers, 3D, CAD</a:t>
            </a:r>
          </a:p>
          <a:p>
            <a:r>
              <a:rPr lang="en-US" sz="2800" dirty="0" smtClean="0"/>
              <a:t>Students who would do fine at the university but want a practical foundation for a degree, no tuition, earnings starting now.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76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5" t="9435" r="36561"/>
          <a:stretch/>
        </p:blipFill>
        <p:spPr bwMode="auto">
          <a:xfrm>
            <a:off x="1981199" y="-381000"/>
            <a:ext cx="5610577" cy="734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-228600"/>
            <a:ext cx="73914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190104"/>
                </a:solidFill>
              </a:rPr>
              <a:t>New wisdom about education and training</a:t>
            </a:r>
          </a:p>
        </p:txBody>
      </p:sp>
      <p:sp>
        <p:nvSpPr>
          <p:cNvPr id="2447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“Post high school credential for all” replaces “College for all”</a:t>
            </a:r>
          </a:p>
          <a:p>
            <a:pPr>
              <a:buFont typeface="Wingdings" pitchFamily="2" charset="2"/>
              <a:buNone/>
            </a:pPr>
            <a:endParaRPr lang="en-US" sz="1800" dirty="0" smtClean="0"/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Source:  </a:t>
            </a:r>
            <a:r>
              <a:rPr lang="en-US" sz="1800" dirty="0" smtClean="0">
                <a:solidFill>
                  <a:srgbClr val="FF3300"/>
                </a:solidFill>
              </a:rPr>
              <a:t>Pathways to prosperity, Harvard Graduate School of Education</a:t>
            </a:r>
            <a:r>
              <a:rPr lang="en-US" sz="1800" dirty="0" smtClean="0"/>
              <a:t>, Feb. 2011</a:t>
            </a:r>
          </a:p>
        </p:txBody>
      </p:sp>
    </p:spTree>
    <p:extLst>
      <p:ext uri="{BB962C8B-B14F-4D97-AF65-F5344CB8AC3E}">
        <p14:creationId xmlns:p14="http://schemas.microsoft.com/office/powerpoint/2010/main" val="42597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</p:txBody>
      </p:sp>
      <p:pic>
        <p:nvPicPr>
          <p:cNvPr id="25602" name="Content Placeholder 5" descr="PIC_Fig 3.pd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1524000"/>
            <a:ext cx="6019800" cy="5105400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81018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  </a:t>
            </a:r>
            <a:fld id="{0674E621-E86A-432D-A59F-DCEDB8930851}" type="slidenum">
              <a:rPr lang="de-CH"/>
              <a:pPr/>
              <a:t>9</a:t>
            </a:fld>
            <a:endParaRPr lang="de-CH"/>
          </a:p>
        </p:txBody>
      </p:sp>
      <p:sp>
        <p:nvSpPr>
          <p:cNvPr id="295938" name="Text Box 2"/>
          <p:cNvSpPr txBox="1">
            <a:spLocks noChangeArrowheads="1"/>
          </p:cNvSpPr>
          <p:nvPr/>
        </p:nvSpPr>
        <p:spPr bwMode="auto">
          <a:xfrm>
            <a:off x="1295400" y="6096000"/>
            <a:ext cx="434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/>
              <a:t>Source:  NAM 2005 Skills Gap</a:t>
            </a:r>
          </a:p>
        </p:txBody>
      </p:sp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-76200" y="762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dirty="0">
                <a:solidFill>
                  <a:srgbClr val="190104"/>
                </a:solidFill>
              </a:rPr>
              <a:t>Community Colleges Offer a Good Solution</a:t>
            </a: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1219200" y="1357313"/>
            <a:ext cx="82296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3000"/>
              </a:lnSpc>
              <a:spcBef>
                <a:spcPct val="0"/>
              </a:spcBef>
            </a:pPr>
            <a:r>
              <a:rPr lang="en-US" sz="1000" b="0">
                <a:effectLst>
                  <a:outerShdw blurRad="38100" dist="38100" dir="2700000" algn="tl">
                    <a:srgbClr val="C0C0C0"/>
                  </a:outerShdw>
                </a:effectLst>
              </a:rPr>
              <a:t>How Prepared for a Typical Entry Level Job in Your Company Are Applicants with a Certificate from a 2-Year College?</a:t>
            </a:r>
          </a:p>
        </p:txBody>
      </p:sp>
      <p:graphicFrame>
        <p:nvGraphicFramePr>
          <p:cNvPr id="295941" name="Object 5"/>
          <p:cNvGraphicFramePr>
            <a:graphicFrameLocks noChangeAspect="1"/>
          </p:cNvGraphicFramePr>
          <p:nvPr/>
        </p:nvGraphicFramePr>
        <p:xfrm>
          <a:off x="1219200" y="1779588"/>
          <a:ext cx="7620000" cy="369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Chart" r:id="rId3" imgW="8705985" imgH="4524285" progId="MSGraph.Chart.8">
                  <p:embed followColorScheme="full"/>
                </p:oleObj>
              </mc:Choice>
              <mc:Fallback>
                <p:oleObj name="Chart" r:id="rId3" imgW="8705985" imgH="45242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79588"/>
                        <a:ext cx="7620000" cy="369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4366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adial">
  <a:themeElements>
    <a:clrScheme name="Radial 7">
      <a:dk1>
        <a:srgbClr val="666699"/>
      </a:dk1>
      <a:lt1>
        <a:srgbClr val="FFFFFF"/>
      </a:lt1>
      <a:dk2>
        <a:srgbClr val="2A2A40"/>
      </a:dk2>
      <a:lt2>
        <a:srgbClr val="FFFFFF"/>
      </a:lt2>
      <a:accent1>
        <a:srgbClr val="006699"/>
      </a:accent1>
      <a:accent2>
        <a:srgbClr val="CC9900"/>
      </a:accent2>
      <a:accent3>
        <a:srgbClr val="ACACAF"/>
      </a:accent3>
      <a:accent4>
        <a:srgbClr val="DADADA"/>
      </a:accent4>
      <a:accent5>
        <a:srgbClr val="AAB8CA"/>
      </a:accent5>
      <a:accent6>
        <a:srgbClr val="B98A00"/>
      </a:accent6>
      <a:hlink>
        <a:srgbClr val="CC6600"/>
      </a:hlink>
      <a:folHlink>
        <a:srgbClr val="6C948A"/>
      </a:folHlink>
    </a:clrScheme>
    <a:fontScheme name="Rad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5639</TotalTime>
  <Words>1173</Words>
  <Application>Microsoft Macintosh PowerPoint</Application>
  <PresentationFormat>On-screen Show (4:3)</PresentationFormat>
  <Paragraphs>242</Paragraphs>
  <Slides>30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Radial</vt:lpstr>
      <vt:lpstr>Office Theme</vt:lpstr>
      <vt:lpstr>Chart</vt:lpstr>
      <vt:lpstr>Artwork</vt:lpstr>
      <vt:lpstr>PowerPoint Presentation</vt:lpstr>
      <vt:lpstr>Connection to Reshoring</vt:lpstr>
      <vt:lpstr>PowerPoint Presentation</vt:lpstr>
      <vt:lpstr>Workforce: Current Situation</vt:lpstr>
      <vt:lpstr>Trend Towards Training like in Switzerland and Germany</vt:lpstr>
      <vt:lpstr>PowerPoint Presentation</vt:lpstr>
      <vt:lpstr>New wisdom about education and training</vt:lpstr>
      <vt:lpstr> </vt:lpstr>
      <vt:lpstr>PowerPoint Presentation</vt:lpstr>
      <vt:lpstr>Certificates and licenses pay off!</vt:lpstr>
      <vt:lpstr>Occupation More Important Than  Degree Level</vt:lpstr>
      <vt:lpstr>Dunwoody’s Machine Tool Technology AAS Degree Program </vt:lpstr>
      <vt:lpstr>5-Axis Milling </vt:lpstr>
      <vt:lpstr>Median earnings for graduates with only baccalaureate degrees (2010-11)</vt:lpstr>
      <vt:lpstr>PowerPoint Presentation</vt:lpstr>
      <vt:lpstr>PowerPoint Presentation</vt:lpstr>
      <vt:lpstr>PowerPoint Presentation</vt:lpstr>
      <vt:lpstr>ROI on Skilled Workforce Training</vt:lpstr>
      <vt:lpstr>Entrepreneurial Opportunities</vt:lpstr>
      <vt:lpstr>INDUSTRY &amp; COMMUNITY COLLEGE RECRUITING TOGETHER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Simple Solutions to Improving Image Nationally</vt:lpstr>
      <vt:lpstr>Adopt Better Terminology</vt:lpstr>
      <vt:lpstr>And Improve Image Locally  </vt:lpstr>
      <vt:lpstr>Mour Recommendations</vt:lpstr>
      <vt:lpstr>Our Programs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Flawed company economic model</dc:title>
  <dc:creator>Harry Moser</dc:creator>
  <cp:lastModifiedBy>millar kelley</cp:lastModifiedBy>
  <cp:revision>228</cp:revision>
  <dcterms:created xsi:type="dcterms:W3CDTF">2014-03-24T03:20:08Z</dcterms:created>
  <dcterms:modified xsi:type="dcterms:W3CDTF">2016-02-14T20:30:02Z</dcterms:modified>
</cp:coreProperties>
</file>